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3" r:id="rId1"/>
  </p:sldMasterIdLst>
  <p:notesMasterIdLst>
    <p:notesMasterId r:id="rId39"/>
  </p:notesMasterIdLst>
  <p:sldIdLst>
    <p:sldId id="256" r:id="rId2"/>
    <p:sldId id="323" r:id="rId3"/>
    <p:sldId id="259" r:id="rId4"/>
    <p:sldId id="295" r:id="rId5"/>
    <p:sldId id="297" r:id="rId6"/>
    <p:sldId id="296" r:id="rId7"/>
    <p:sldId id="313" r:id="rId8"/>
    <p:sldId id="301" r:id="rId9"/>
    <p:sldId id="324" r:id="rId10"/>
    <p:sldId id="302" r:id="rId11"/>
    <p:sldId id="304" r:id="rId12"/>
    <p:sldId id="305" r:id="rId13"/>
    <p:sldId id="300" r:id="rId14"/>
    <p:sldId id="306" r:id="rId15"/>
    <p:sldId id="307" r:id="rId16"/>
    <p:sldId id="308" r:id="rId17"/>
    <p:sldId id="309" r:id="rId18"/>
    <p:sldId id="311" r:id="rId19"/>
    <p:sldId id="310" r:id="rId20"/>
    <p:sldId id="312" r:id="rId21"/>
    <p:sldId id="314" r:id="rId22"/>
    <p:sldId id="315" r:id="rId23"/>
    <p:sldId id="316" r:id="rId24"/>
    <p:sldId id="317" r:id="rId25"/>
    <p:sldId id="318" r:id="rId26"/>
    <p:sldId id="319" r:id="rId27"/>
    <p:sldId id="298" r:id="rId28"/>
    <p:sldId id="320" r:id="rId29"/>
    <p:sldId id="321" r:id="rId30"/>
    <p:sldId id="272" r:id="rId31"/>
    <p:sldId id="325" r:id="rId32"/>
    <p:sldId id="326" r:id="rId33"/>
    <p:sldId id="327" r:id="rId34"/>
    <p:sldId id="328" r:id="rId35"/>
    <p:sldId id="329" r:id="rId36"/>
    <p:sldId id="330" r:id="rId37"/>
    <p:sldId id="294" r:id="rId3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6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E2C74-7652-4020-8CBA-1BB4146FFEBE}" type="datetimeFigureOut">
              <a:rPr lang="es-ES" smtClean="0"/>
              <a:t>17/09/2024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37A920-363E-4EFB-9ED7-B73E5E0B710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091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17/09/2024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5021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17/09/2024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7061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17/09/2024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5226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17/09/2024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66844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17/09/2024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5121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17/09/2024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54303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17/09/2024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59512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17/09/2024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56888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17/09/2024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8691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17/09/2024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0781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17/09/2024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794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17/09/2024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539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17/09/2024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5576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17/09/2024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6794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17/09/2024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6217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17/09/2024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2825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17/09/2024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825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0056F6C-E7C0-4008-9D3B-A5EE169E2453}" type="datetimeFigureOut">
              <a:rPr lang="es-ES" smtClean="0"/>
              <a:t>17/09/2024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7057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4" r:id="rId1"/>
    <p:sldLayoutId id="2147483955" r:id="rId2"/>
    <p:sldLayoutId id="2147483956" r:id="rId3"/>
    <p:sldLayoutId id="2147483957" r:id="rId4"/>
    <p:sldLayoutId id="2147483958" r:id="rId5"/>
    <p:sldLayoutId id="2147483959" r:id="rId6"/>
    <p:sldLayoutId id="2147483960" r:id="rId7"/>
    <p:sldLayoutId id="2147483961" r:id="rId8"/>
    <p:sldLayoutId id="2147483962" r:id="rId9"/>
    <p:sldLayoutId id="2147483963" r:id="rId10"/>
    <p:sldLayoutId id="2147483964" r:id="rId11"/>
    <p:sldLayoutId id="2147483965" r:id="rId12"/>
    <p:sldLayoutId id="2147483966" r:id="rId13"/>
    <p:sldLayoutId id="2147483967" r:id="rId14"/>
    <p:sldLayoutId id="2147483968" r:id="rId15"/>
    <p:sldLayoutId id="2147483969" r:id="rId16"/>
    <p:sldLayoutId id="214748397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4.png"/><Relationship Id="rId7" Type="http://schemas.openxmlformats.org/officeDocument/2006/relationships/image" Target="../media/image66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4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10.png"/><Relationship Id="rId4" Type="http://schemas.openxmlformats.org/officeDocument/2006/relationships/image" Target="../media/image4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emf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198728" y="1195340"/>
            <a:ext cx="8574622" cy="2616199"/>
          </a:xfrm>
        </p:spPr>
        <p:txBody>
          <a:bodyPr>
            <a:normAutofit fontScale="90000"/>
          </a:bodyPr>
          <a:lstStyle/>
          <a:p>
            <a:r>
              <a:rPr lang="es-ES" dirty="0"/>
              <a:t>(20242Q) 72.27 - Sistemas de Inteligencia Artificial - Comisión: S</a:t>
            </a:r>
            <a:br>
              <a:rPr lang="es-ES" dirty="0"/>
            </a:b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616452" y="3473047"/>
            <a:ext cx="6351600" cy="1388534"/>
          </a:xfrm>
        </p:spPr>
        <p:txBody>
          <a:bodyPr>
            <a:noAutofit/>
          </a:bodyPr>
          <a:lstStyle/>
          <a:p>
            <a:r>
              <a:rPr lang="es-ES" sz="2800" dirty="0" smtClean="0"/>
              <a:t> </a:t>
            </a:r>
          </a:p>
          <a:p>
            <a:r>
              <a:rPr lang="es-ES" sz="2800" dirty="0" smtClean="0"/>
              <a:t>Pellegrini Jorge Orlando</a:t>
            </a:r>
          </a:p>
        </p:txBody>
      </p:sp>
      <p:sp>
        <p:nvSpPr>
          <p:cNvPr id="4" name="Rectángulo 3"/>
          <p:cNvSpPr/>
          <p:nvPr/>
        </p:nvSpPr>
        <p:spPr>
          <a:xfrm>
            <a:off x="6299193" y="3473047"/>
            <a:ext cx="14141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/>
              <a:t>Grupo 9</a:t>
            </a:r>
            <a:endParaRPr lang="es-ES" sz="2800" b="1" dirty="0"/>
          </a:p>
        </p:txBody>
      </p:sp>
    </p:spTree>
    <p:extLst>
      <p:ext uri="{BB962C8B-B14F-4D97-AF65-F5344CB8AC3E}">
        <p14:creationId xmlns:p14="http://schemas.microsoft.com/office/powerpoint/2010/main" val="120715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848890" y="78484"/>
            <a:ext cx="6931216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Métricas de desempeño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848890" y="2584707"/>
            <a:ext cx="7322517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2400" dirty="0" smtClean="0"/>
              <a:t>-1 para el desempeño mas alto de la generación 0</a:t>
            </a:r>
          </a:p>
          <a:p>
            <a:endParaRPr lang="es-ES" sz="2400" dirty="0" smtClean="0"/>
          </a:p>
          <a:p>
            <a:r>
              <a:rPr lang="es-ES" sz="2400" dirty="0" smtClean="0"/>
              <a:t>-0 para el promedio de los desempeños de la generación 0</a:t>
            </a:r>
            <a:endParaRPr lang="es-ES" sz="2400" dirty="0"/>
          </a:p>
        </p:txBody>
      </p:sp>
      <p:sp>
        <p:nvSpPr>
          <p:cNvPr id="2" name="Rectángulo 1"/>
          <p:cNvSpPr/>
          <p:nvPr/>
        </p:nvSpPr>
        <p:spPr>
          <a:xfrm>
            <a:off x="7091488" y="3893077"/>
            <a:ext cx="3703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0070C0"/>
                </a:solidFill>
              </a:rPr>
              <a:t>Se aproxima a un resultado al azar</a:t>
            </a:r>
            <a:endParaRPr lang="es-ES" b="1" dirty="0">
              <a:solidFill>
                <a:srgbClr val="0070C0"/>
              </a:solidFill>
            </a:endParaRP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848890" y="985710"/>
            <a:ext cx="6931216" cy="92463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s-ES" b="1" dirty="0" smtClean="0"/>
              <a:t>Propuesta:</a:t>
            </a:r>
            <a:endParaRPr lang="es-ES" b="1" dirty="0"/>
          </a:p>
        </p:txBody>
      </p:sp>
      <p:sp>
        <p:nvSpPr>
          <p:cNvPr id="3" name="Rectángulo 2"/>
          <p:cNvSpPr/>
          <p:nvPr/>
        </p:nvSpPr>
        <p:spPr>
          <a:xfrm>
            <a:off x="1848890" y="1922668"/>
            <a:ext cx="92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 smtClean="0"/>
              <a:t>Para evaluar el desempeño entre los modelos, se normaliza los valores a:</a:t>
            </a:r>
            <a:endParaRPr lang="es-ES" sz="2400" dirty="0"/>
          </a:p>
        </p:txBody>
      </p:sp>
      <p:sp>
        <p:nvSpPr>
          <p:cNvPr id="4" name="Flecha doblada 3"/>
          <p:cNvSpPr/>
          <p:nvPr/>
        </p:nvSpPr>
        <p:spPr>
          <a:xfrm flipV="1">
            <a:off x="6279503" y="3760236"/>
            <a:ext cx="727787" cy="50217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1848890" y="4462781"/>
            <a:ext cx="93619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 smtClean="0"/>
              <a:t>Para evaluar el desempeño del modelo elegido, se normaliza el valores a:</a:t>
            </a:r>
            <a:endParaRPr lang="es-ES" sz="24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1935976" y="5124820"/>
            <a:ext cx="7322517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2400" dirty="0" smtClean="0"/>
              <a:t>-1 para el desempeño que un jugador hace por intuición</a:t>
            </a:r>
          </a:p>
          <a:p>
            <a:endParaRPr lang="es-ES" sz="2400" dirty="0" smtClean="0"/>
          </a:p>
          <a:p>
            <a:r>
              <a:rPr lang="es-ES" sz="2400" dirty="0" smtClean="0"/>
              <a:t>-0 para el promedio de los desempeños de la generación 0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95675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848890" y="78484"/>
            <a:ext cx="6931216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Generación cero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2060441" y="2547583"/>
            <a:ext cx="640239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2400" dirty="0" smtClean="0"/>
              <a:t>La diferencia se resta y se distribuye a los atributos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848890" y="985710"/>
            <a:ext cx="6931216" cy="92463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s-ES" sz="2800" b="1" dirty="0" smtClean="0"/>
              <a:t>Se generan números aleatorios:</a:t>
            </a:r>
            <a:endParaRPr lang="es-E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/>
              <p:cNvSpPr txBox="1"/>
              <p:nvPr/>
            </p:nvSpPr>
            <p:spPr>
              <a:xfrm>
                <a:off x="2060441" y="1977879"/>
                <a:ext cx="72139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𝑠𝑖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s-ES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𝑆𝑢𝑚𝑎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 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𝑃𝑢𝑛𝑡𝑜𝑠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𝑇𝑜𝑡𝑎𝑙𝑒𝑠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sz="2400" dirty="0" smtClean="0"/>
                  <a:t> </a:t>
                </a:r>
                <a:endParaRPr lang="es-ES" sz="2400" dirty="0"/>
              </a:p>
            </p:txBody>
          </p:sp>
        </mc:Choice>
        <mc:Fallback xmlns="">
          <p:sp>
            <p:nvSpPr>
              <p:cNvPr id="12" name="Cuadro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441" y="1977879"/>
                <a:ext cx="7213963" cy="369332"/>
              </a:xfrm>
              <a:prstGeom prst="rect">
                <a:avLst/>
              </a:prstGeom>
              <a:blipFill>
                <a:blip r:embed="rId2"/>
                <a:stretch>
                  <a:fillRect l="-1522" b="-1475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uadroTexto 12"/>
          <p:cNvSpPr txBox="1"/>
          <p:nvPr/>
        </p:nvSpPr>
        <p:spPr>
          <a:xfrm>
            <a:off x="2060440" y="3052684"/>
            <a:ext cx="853913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dirty="0" smtClean="0"/>
              <a:t>Luego se filtra los individuos con algún atributo negativo y se ajusta el tamaño</a:t>
            </a:r>
          </a:p>
        </p:txBody>
      </p:sp>
      <p:sp>
        <p:nvSpPr>
          <p:cNvPr id="14" name="Flecha doblada 13"/>
          <p:cNvSpPr/>
          <p:nvPr/>
        </p:nvSpPr>
        <p:spPr>
          <a:xfrm flipV="1">
            <a:off x="3088433" y="3911506"/>
            <a:ext cx="727787" cy="50217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3956403" y="4059253"/>
            <a:ext cx="4184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0070C0"/>
                </a:solidFill>
              </a:rPr>
              <a:t>Se genera una población 20 veces mayor</a:t>
            </a:r>
            <a:endParaRPr lang="es-E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96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848890" y="78484"/>
            <a:ext cx="6931216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Generación cero</a:t>
            </a:r>
            <a:endParaRPr lang="es-ES" b="1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848890" y="1123278"/>
            <a:ext cx="8662092" cy="92463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defTabSz="914400"/>
            <a:r>
              <a:rPr lang="es-ES" sz="2400" dirty="0">
                <a:latin typeface="Cambria Math" panose="02040503050406030204" pitchFamily="18" charset="0"/>
                <a:ea typeface="+mn-ea"/>
                <a:cs typeface="+mn-cs"/>
              </a:rPr>
              <a:t>Tiempo de generación: 0.25 +/- 0.012 segundos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uadroTexto 11"/>
              <p:cNvSpPr txBox="1"/>
              <p:nvPr/>
            </p:nvSpPr>
            <p:spPr>
              <a:xfrm>
                <a:off x="1927001" y="954223"/>
                <a:ext cx="50131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0" smtClean="0">
                          <a:latin typeface="Cambria Math" panose="02040503050406030204" pitchFamily="18" charset="0"/>
                        </a:rPr>
                        <m:t>100 </m:t>
                      </m:r>
                      <m:r>
                        <m:rPr>
                          <m:sty m:val="p"/>
                        </m:rPr>
                        <a:rPr lang="es-ES" sz="2400" b="0" i="0" smtClean="0">
                          <a:latin typeface="Cambria Math" panose="02040503050406030204" pitchFamily="18" charset="0"/>
                        </a:rPr>
                        <m:t>individuos</m:t>
                      </m:r>
                      <m:r>
                        <a:rPr lang="es-ES" sz="2400" b="0" i="0" smtClean="0">
                          <a:latin typeface="Cambria Math" panose="02040503050406030204" pitchFamily="18" charset="0"/>
                        </a:rPr>
                        <m:t>−2000 </m:t>
                      </m:r>
                      <m:r>
                        <m:rPr>
                          <m:sty m:val="p"/>
                        </m:rPr>
                        <a:rPr lang="es-ES" sz="2400" b="0" i="0" smtClean="0">
                          <a:latin typeface="Cambria Math" panose="02040503050406030204" pitchFamily="18" charset="0"/>
                        </a:rPr>
                        <m:t>puntos</m:t>
                      </m:r>
                      <m:r>
                        <a:rPr lang="es-E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400" b="0" i="0" smtClean="0">
                          <a:latin typeface="Cambria Math" panose="02040503050406030204" pitchFamily="18" charset="0"/>
                        </a:rPr>
                        <m:t>totales</m:t>
                      </m:r>
                    </m:oMath>
                  </m:oMathPara>
                </a14:m>
                <a:endParaRPr lang="es-ES" sz="2400" dirty="0"/>
              </a:p>
            </p:txBody>
          </p:sp>
        </mc:Choice>
        <mc:Fallback>
          <p:sp>
            <p:nvSpPr>
              <p:cNvPr id="12" name="Cuadro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001" y="954223"/>
                <a:ext cx="5013167" cy="369332"/>
              </a:xfrm>
              <a:prstGeom prst="rect">
                <a:avLst/>
              </a:prstGeom>
              <a:blipFill>
                <a:blip r:embed="rId2"/>
                <a:stretch>
                  <a:fillRect l="-973" r="-1095" b="-31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890" y="2168072"/>
            <a:ext cx="4743914" cy="38172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/>
              <p:cNvSpPr txBox="1"/>
              <p:nvPr/>
            </p:nvSpPr>
            <p:spPr>
              <a:xfrm>
                <a:off x="4719611" y="2529024"/>
                <a:ext cx="15260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100 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individuos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6" name="Cuadro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611" y="2529024"/>
                <a:ext cx="1526059" cy="276999"/>
              </a:xfrm>
              <a:prstGeom prst="rect">
                <a:avLst/>
              </a:prstGeom>
              <a:blipFill>
                <a:blip r:embed="rId4"/>
                <a:stretch>
                  <a:fillRect l="-3187" r="-3586" b="-888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8198" y="2107993"/>
            <a:ext cx="4865815" cy="38773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/>
              <p:cNvSpPr txBox="1"/>
              <p:nvPr/>
            </p:nvSpPr>
            <p:spPr>
              <a:xfrm>
                <a:off x="9637974" y="2529023"/>
                <a:ext cx="16542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1000 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individuos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7" name="Cuadro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7974" y="2529023"/>
                <a:ext cx="1654299" cy="276999"/>
              </a:xfrm>
              <a:prstGeom prst="rect">
                <a:avLst/>
              </a:prstGeom>
              <a:blipFill>
                <a:blip r:embed="rId6"/>
                <a:stretch>
                  <a:fillRect l="-2952" r="-3690" b="-888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182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48890" y="302812"/>
            <a:ext cx="6914864" cy="924636"/>
          </a:xfrm>
        </p:spPr>
        <p:txBody>
          <a:bodyPr>
            <a:normAutofit fontScale="90000"/>
          </a:bodyPr>
          <a:lstStyle/>
          <a:p>
            <a:pPr algn="l"/>
            <a:r>
              <a:rPr lang="es-ES" b="1" dirty="0" smtClean="0"/>
              <a:t>Diagrama para la generación de la nueva generación</a:t>
            </a:r>
            <a:endParaRPr lang="es-ES" b="1" dirty="0"/>
          </a:p>
        </p:txBody>
      </p:sp>
      <p:sp>
        <p:nvSpPr>
          <p:cNvPr id="3" name="Rectángulo redondeado 2"/>
          <p:cNvSpPr/>
          <p:nvPr/>
        </p:nvSpPr>
        <p:spPr>
          <a:xfrm>
            <a:off x="1848890" y="2638117"/>
            <a:ext cx="1319823" cy="266171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tx1"/>
                </a:solidFill>
              </a:rPr>
              <a:t>Población actual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4" name="Flecha derecha 3"/>
          <p:cNvSpPr/>
          <p:nvPr/>
        </p:nvSpPr>
        <p:spPr>
          <a:xfrm>
            <a:off x="3402552" y="2973095"/>
            <a:ext cx="669956" cy="65184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3271340" y="1986390"/>
            <a:ext cx="998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Tasa  de selección 1</a:t>
            </a:r>
            <a:endParaRPr lang="es-ES" sz="1400" dirty="0"/>
          </a:p>
        </p:txBody>
      </p:sp>
      <p:sp>
        <p:nvSpPr>
          <p:cNvPr id="8" name="Rectángulo redondeado 7"/>
          <p:cNvSpPr/>
          <p:nvPr/>
        </p:nvSpPr>
        <p:spPr>
          <a:xfrm>
            <a:off x="4269701" y="2638117"/>
            <a:ext cx="1319823" cy="132180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 smtClean="0">
                <a:solidFill>
                  <a:schemeClr val="tx1"/>
                </a:solidFill>
              </a:rPr>
              <a:t>Individuos seleccionados</a:t>
            </a:r>
            <a:endParaRPr lang="es-ES" sz="1200" b="1" dirty="0">
              <a:solidFill>
                <a:schemeClr val="tx1"/>
              </a:solidFill>
            </a:endParaRPr>
          </a:p>
        </p:txBody>
      </p:sp>
      <p:sp>
        <p:nvSpPr>
          <p:cNvPr id="9" name="Flecha derecha 8"/>
          <p:cNvSpPr/>
          <p:nvPr/>
        </p:nvSpPr>
        <p:spPr>
          <a:xfrm>
            <a:off x="5767058" y="2936882"/>
            <a:ext cx="646805" cy="65184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/>
          <p:cNvSpPr txBox="1"/>
          <p:nvPr/>
        </p:nvSpPr>
        <p:spPr>
          <a:xfrm>
            <a:off x="8312332" y="2453451"/>
            <a:ext cx="55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 smtClean="0"/>
              <a:t>Pm</a:t>
            </a:r>
            <a:endParaRPr lang="es-ES" i="1" dirty="0"/>
          </a:p>
        </p:txBody>
      </p:sp>
      <p:sp>
        <p:nvSpPr>
          <p:cNvPr id="11" name="Rectángulo redondeado 10"/>
          <p:cNvSpPr/>
          <p:nvPr/>
        </p:nvSpPr>
        <p:spPr>
          <a:xfrm>
            <a:off x="6591399" y="2638117"/>
            <a:ext cx="1319823" cy="57942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 smtClean="0">
                <a:solidFill>
                  <a:schemeClr val="tx1"/>
                </a:solidFill>
              </a:rPr>
              <a:t>Hijos recombinados</a:t>
            </a:r>
            <a:endParaRPr lang="es-ES" sz="1200" b="1" dirty="0">
              <a:solidFill>
                <a:schemeClr val="tx1"/>
              </a:solidFill>
            </a:endParaRPr>
          </a:p>
        </p:txBody>
      </p:sp>
      <p:sp>
        <p:nvSpPr>
          <p:cNvPr id="14" name="Rectángulo redondeado 13"/>
          <p:cNvSpPr/>
          <p:nvPr/>
        </p:nvSpPr>
        <p:spPr>
          <a:xfrm>
            <a:off x="6591398" y="3299020"/>
            <a:ext cx="1319823" cy="57942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 smtClean="0">
                <a:solidFill>
                  <a:schemeClr val="tx1"/>
                </a:solidFill>
              </a:rPr>
              <a:t>Hijos copiados</a:t>
            </a:r>
            <a:endParaRPr lang="es-ES" sz="1200" b="1" dirty="0">
              <a:solidFill>
                <a:schemeClr val="tx1"/>
              </a:solidFill>
            </a:endParaRPr>
          </a:p>
        </p:txBody>
      </p:sp>
      <p:sp>
        <p:nvSpPr>
          <p:cNvPr id="6" name="Cerrar llave 5"/>
          <p:cNvSpPr/>
          <p:nvPr/>
        </p:nvSpPr>
        <p:spPr>
          <a:xfrm>
            <a:off x="7911221" y="2556635"/>
            <a:ext cx="267593" cy="132180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Flecha derecha 14"/>
          <p:cNvSpPr/>
          <p:nvPr/>
        </p:nvSpPr>
        <p:spPr>
          <a:xfrm>
            <a:off x="8266290" y="2936882"/>
            <a:ext cx="646805" cy="651849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redondeado 15"/>
          <p:cNvSpPr/>
          <p:nvPr/>
        </p:nvSpPr>
        <p:spPr>
          <a:xfrm>
            <a:off x="9053750" y="2638116"/>
            <a:ext cx="1319823" cy="124032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 smtClean="0">
                <a:solidFill>
                  <a:schemeClr val="tx1"/>
                </a:solidFill>
              </a:rPr>
              <a:t>Hijos mutados</a:t>
            </a:r>
            <a:endParaRPr lang="es-ES" sz="1200" b="1" dirty="0">
              <a:solidFill>
                <a:schemeClr val="tx1"/>
              </a:solidFill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5593037" y="4776616"/>
            <a:ext cx="998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Tasa  de selección 2</a:t>
            </a:r>
            <a:endParaRPr lang="es-ES" sz="1400" dirty="0"/>
          </a:p>
        </p:txBody>
      </p:sp>
      <p:sp>
        <p:nvSpPr>
          <p:cNvPr id="18" name="Flecha derecha 17"/>
          <p:cNvSpPr/>
          <p:nvPr/>
        </p:nvSpPr>
        <p:spPr>
          <a:xfrm>
            <a:off x="3402551" y="4257178"/>
            <a:ext cx="5510543" cy="651849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redondeado 18"/>
          <p:cNvSpPr/>
          <p:nvPr/>
        </p:nvSpPr>
        <p:spPr>
          <a:xfrm>
            <a:off x="9052583" y="3878442"/>
            <a:ext cx="1319823" cy="142139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 smtClean="0">
                <a:solidFill>
                  <a:schemeClr val="tx1"/>
                </a:solidFill>
              </a:rPr>
              <a:t>Padres</a:t>
            </a:r>
            <a:endParaRPr lang="es-ES" sz="1200" b="1" dirty="0">
              <a:solidFill>
                <a:schemeClr val="tx1"/>
              </a:solidFill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4430431" y="1996116"/>
            <a:ext cx="998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:</a:t>
            </a:r>
            <a:r>
              <a:rPr lang="es-ES" sz="1400" dirty="0" smtClean="0"/>
              <a:t> </a:t>
            </a:r>
            <a:r>
              <a:rPr lang="es-ES" sz="1400" dirty="0" err="1" smtClean="0"/>
              <a:t>Fill-all</a:t>
            </a:r>
            <a:endParaRPr lang="es-ES" sz="1400" dirty="0"/>
          </a:p>
        </p:txBody>
      </p:sp>
      <p:sp>
        <p:nvSpPr>
          <p:cNvPr id="21" name="CuadroTexto 20"/>
          <p:cNvSpPr txBox="1"/>
          <p:nvPr/>
        </p:nvSpPr>
        <p:spPr>
          <a:xfrm>
            <a:off x="4072509" y="2005883"/>
            <a:ext cx="472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&lt; N</a:t>
            </a:r>
            <a:endParaRPr lang="es-ES" sz="1400" dirty="0"/>
          </a:p>
        </p:txBody>
      </p:sp>
      <p:sp>
        <p:nvSpPr>
          <p:cNvPr id="22" name="CuadroTexto 21"/>
          <p:cNvSpPr txBox="1"/>
          <p:nvPr/>
        </p:nvSpPr>
        <p:spPr>
          <a:xfrm>
            <a:off x="5776222" y="2453451"/>
            <a:ext cx="55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 smtClean="0"/>
              <a:t>Pc</a:t>
            </a:r>
            <a:endParaRPr lang="es-ES" i="1" dirty="0"/>
          </a:p>
        </p:txBody>
      </p:sp>
    </p:spTree>
    <p:extLst>
      <p:ext uri="{BB962C8B-B14F-4D97-AF65-F5344CB8AC3E}">
        <p14:creationId xmlns:p14="http://schemas.microsoft.com/office/powerpoint/2010/main" val="88859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516" y="401821"/>
            <a:ext cx="3828567" cy="309964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843" y="3328441"/>
            <a:ext cx="3895911" cy="315416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11566" y="905674"/>
            <a:ext cx="2424531" cy="924636"/>
          </a:xfrm>
        </p:spPr>
        <p:txBody>
          <a:bodyPr>
            <a:normAutofit fontScale="90000"/>
          </a:bodyPr>
          <a:lstStyle/>
          <a:p>
            <a:pPr algn="l"/>
            <a:r>
              <a:rPr lang="es-ES" b="1" dirty="0"/>
              <a:t>I</a:t>
            </a:r>
            <a:r>
              <a:rPr lang="es-ES" b="1" dirty="0" smtClean="0"/>
              <a:t>nfluencia de la mutación gen</a:t>
            </a:r>
            <a:endParaRPr lang="es-ES" b="1" dirty="0"/>
          </a:p>
        </p:txBody>
      </p:sp>
      <p:sp>
        <p:nvSpPr>
          <p:cNvPr id="9" name="Rectángulo 8"/>
          <p:cNvSpPr/>
          <p:nvPr/>
        </p:nvSpPr>
        <p:spPr>
          <a:xfrm>
            <a:off x="1811566" y="2793576"/>
            <a:ext cx="20637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 smtClean="0"/>
              <a:t>Efecto Aislado de la mutación</a:t>
            </a:r>
            <a:endParaRPr lang="es-ES" sz="20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054" y="401822"/>
            <a:ext cx="3828567" cy="309964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711" y="3328441"/>
            <a:ext cx="3895910" cy="315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844" y="449387"/>
            <a:ext cx="3769816" cy="30520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844" y="3348015"/>
            <a:ext cx="3769816" cy="305207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11566" y="905674"/>
            <a:ext cx="2424531" cy="924636"/>
          </a:xfrm>
        </p:spPr>
        <p:txBody>
          <a:bodyPr>
            <a:normAutofit fontScale="90000"/>
          </a:bodyPr>
          <a:lstStyle/>
          <a:p>
            <a:pPr algn="l"/>
            <a:r>
              <a:rPr lang="es-ES" b="1" dirty="0"/>
              <a:t>I</a:t>
            </a:r>
            <a:r>
              <a:rPr lang="es-ES" b="1" dirty="0" smtClean="0"/>
              <a:t>nfluencia de la mutación </a:t>
            </a:r>
            <a:r>
              <a:rPr lang="es-ES" b="1" dirty="0" err="1" smtClean="0"/>
              <a:t>multigen</a:t>
            </a:r>
            <a:endParaRPr lang="es-ES" b="1" dirty="0"/>
          </a:p>
        </p:txBody>
      </p:sp>
      <p:sp>
        <p:nvSpPr>
          <p:cNvPr id="9" name="Rectángulo 8"/>
          <p:cNvSpPr/>
          <p:nvPr/>
        </p:nvSpPr>
        <p:spPr>
          <a:xfrm>
            <a:off x="1811566" y="2793576"/>
            <a:ext cx="20637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 smtClean="0"/>
              <a:t>Efecto Aislado de la mutación</a:t>
            </a:r>
            <a:endParaRPr lang="es-ES" sz="20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054" y="401821"/>
            <a:ext cx="3828568" cy="309964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6615" y="3300449"/>
            <a:ext cx="3872007" cy="313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75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11566" y="1213584"/>
            <a:ext cx="2424531" cy="924636"/>
          </a:xfrm>
        </p:spPr>
        <p:txBody>
          <a:bodyPr>
            <a:normAutofit fontScale="90000"/>
          </a:bodyPr>
          <a:lstStyle/>
          <a:p>
            <a:pPr algn="l"/>
            <a:r>
              <a:rPr lang="es-ES" b="1" dirty="0"/>
              <a:t>I</a:t>
            </a:r>
            <a:r>
              <a:rPr lang="es-ES" b="1" dirty="0" smtClean="0"/>
              <a:t>nfluencia de la mutación No Uniforme</a:t>
            </a:r>
            <a:endParaRPr lang="es-ES" b="1" dirty="0"/>
          </a:p>
        </p:txBody>
      </p:sp>
      <p:sp>
        <p:nvSpPr>
          <p:cNvPr id="9" name="Rectángulo 8"/>
          <p:cNvSpPr/>
          <p:nvPr/>
        </p:nvSpPr>
        <p:spPr>
          <a:xfrm>
            <a:off x="1811566" y="3348016"/>
            <a:ext cx="20637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 smtClean="0"/>
              <a:t>Efecto Aislado de la mutación</a:t>
            </a:r>
            <a:endParaRPr lang="es-ES" sz="2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632" y="401822"/>
            <a:ext cx="3639035" cy="294619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739" y="3610948"/>
            <a:ext cx="3673928" cy="279918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2295" y="3610948"/>
            <a:ext cx="3673929" cy="279918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1888" y="363078"/>
            <a:ext cx="3734744" cy="30236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/>
              <p:cNvSpPr txBox="1"/>
              <p:nvPr/>
            </p:nvSpPr>
            <p:spPr>
              <a:xfrm>
                <a:off x="1226741" y="4170064"/>
                <a:ext cx="2904837" cy="9477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s-E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  <m:t>𝑡𝑎𝑢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s-ES" sz="4000" dirty="0"/>
              </a:p>
            </p:txBody>
          </p:sp>
        </mc:Choice>
        <mc:Fallback xmlns="">
          <p:sp>
            <p:nvSpPr>
              <p:cNvPr id="12" name="Cuadro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741" y="4170064"/>
                <a:ext cx="2904837" cy="9477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uadroTexto 12"/>
          <p:cNvSpPr txBox="1"/>
          <p:nvPr/>
        </p:nvSpPr>
        <p:spPr>
          <a:xfrm>
            <a:off x="6830009" y="3800732"/>
            <a:ext cx="84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tau=50</a:t>
            </a:r>
            <a:endParaRPr lang="es-ES" dirty="0"/>
          </a:p>
        </p:txBody>
      </p:sp>
      <p:sp>
        <p:nvSpPr>
          <p:cNvPr id="14" name="CuadroTexto 13"/>
          <p:cNvSpPr txBox="1"/>
          <p:nvPr/>
        </p:nvSpPr>
        <p:spPr>
          <a:xfrm>
            <a:off x="10503938" y="3800732"/>
            <a:ext cx="850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</a:t>
            </a:r>
            <a:r>
              <a:rPr lang="es-ES" dirty="0" smtClean="0"/>
              <a:t>au=20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7087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848890" y="78484"/>
            <a:ext cx="6931216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Influencia de la selección</a:t>
            </a:r>
            <a:endParaRPr lang="es-ES" b="1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848890" y="1123278"/>
            <a:ext cx="8662092" cy="92463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defTabSz="914400"/>
            <a:endParaRPr lang="es-ES" sz="2400" dirty="0">
              <a:latin typeface="Cambria Math" panose="02040503050406030204" pitchFamily="18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/>
              <p:cNvSpPr txBox="1"/>
              <p:nvPr/>
            </p:nvSpPr>
            <p:spPr>
              <a:xfrm>
                <a:off x="1927001" y="954223"/>
                <a:ext cx="4843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0" smtClean="0">
                          <a:latin typeface="Cambria Math" panose="02040503050406030204" pitchFamily="18" charset="0"/>
                        </a:rPr>
                        <m:t>100 </m:t>
                      </m:r>
                      <m:r>
                        <m:rPr>
                          <m:sty m:val="p"/>
                        </m:rPr>
                        <a:rPr lang="es-ES" sz="2400" b="0" i="0" smtClean="0">
                          <a:latin typeface="Cambria Math" panose="02040503050406030204" pitchFamily="18" charset="0"/>
                        </a:rPr>
                        <m:t>individuos</m:t>
                      </m:r>
                      <m:r>
                        <a:rPr lang="es-ES" sz="2400" b="0" i="0" smtClean="0">
                          <a:latin typeface="Cambria Math" panose="02040503050406030204" pitchFamily="18" charset="0"/>
                        </a:rPr>
                        <m:t>−200 </m:t>
                      </m:r>
                      <m:r>
                        <m:rPr>
                          <m:sty m:val="p"/>
                        </m:rPr>
                        <a:rPr lang="es-ES" sz="2400" b="0" i="0" smtClean="0">
                          <a:latin typeface="Cambria Math" panose="02040503050406030204" pitchFamily="18" charset="0"/>
                        </a:rPr>
                        <m:t>puntos</m:t>
                      </m:r>
                      <m:r>
                        <a:rPr lang="es-E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400" b="0" i="0" smtClean="0">
                          <a:latin typeface="Cambria Math" panose="02040503050406030204" pitchFamily="18" charset="0"/>
                        </a:rPr>
                        <m:t>totales</m:t>
                      </m:r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12" name="Cuadro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001" y="954223"/>
                <a:ext cx="4843249" cy="369332"/>
              </a:xfrm>
              <a:prstGeom prst="rect">
                <a:avLst/>
              </a:prstGeom>
              <a:blipFill>
                <a:blip r:embed="rId2"/>
                <a:stretch>
                  <a:fillRect l="-1006" r="-1006" b="-31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237" y="1964602"/>
            <a:ext cx="4774937" cy="386583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706" y="1964602"/>
            <a:ext cx="4743317" cy="384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1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848890" y="78484"/>
            <a:ext cx="6931216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Influencia de la selección</a:t>
            </a:r>
            <a:endParaRPr lang="es-ES" b="1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848890" y="1123278"/>
            <a:ext cx="8662092" cy="92463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defTabSz="914400"/>
            <a:endParaRPr lang="es-ES" sz="2400" dirty="0">
              <a:latin typeface="Cambria Math" panose="02040503050406030204" pitchFamily="18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/>
              <p:cNvSpPr txBox="1"/>
              <p:nvPr/>
            </p:nvSpPr>
            <p:spPr>
              <a:xfrm>
                <a:off x="1927001" y="954223"/>
                <a:ext cx="4843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0" smtClean="0">
                          <a:latin typeface="Cambria Math" panose="02040503050406030204" pitchFamily="18" charset="0"/>
                        </a:rPr>
                        <m:t>100 </m:t>
                      </m:r>
                      <m:r>
                        <m:rPr>
                          <m:sty m:val="p"/>
                        </m:rPr>
                        <a:rPr lang="es-ES" sz="2400" b="0" i="0" smtClean="0">
                          <a:latin typeface="Cambria Math" panose="02040503050406030204" pitchFamily="18" charset="0"/>
                        </a:rPr>
                        <m:t>individuos</m:t>
                      </m:r>
                      <m:r>
                        <a:rPr lang="es-ES" sz="2400" b="0" i="0" smtClean="0">
                          <a:latin typeface="Cambria Math" panose="02040503050406030204" pitchFamily="18" charset="0"/>
                        </a:rPr>
                        <m:t>−200 </m:t>
                      </m:r>
                      <m:r>
                        <m:rPr>
                          <m:sty m:val="p"/>
                        </m:rPr>
                        <a:rPr lang="es-ES" sz="2400" b="0" i="0" smtClean="0">
                          <a:latin typeface="Cambria Math" panose="02040503050406030204" pitchFamily="18" charset="0"/>
                        </a:rPr>
                        <m:t>puntos</m:t>
                      </m:r>
                      <m:r>
                        <a:rPr lang="es-E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400" b="0" i="0" smtClean="0">
                          <a:latin typeface="Cambria Math" panose="02040503050406030204" pitchFamily="18" charset="0"/>
                        </a:rPr>
                        <m:t>totales</m:t>
                      </m:r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12" name="Cuadro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001" y="954223"/>
                <a:ext cx="4843249" cy="369332"/>
              </a:xfrm>
              <a:prstGeom prst="rect">
                <a:avLst/>
              </a:prstGeom>
              <a:blipFill>
                <a:blip r:embed="rId2"/>
                <a:stretch>
                  <a:fillRect l="-1006" r="-1006" b="-31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764" y="1933893"/>
            <a:ext cx="4781247" cy="387093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842" y="1933893"/>
            <a:ext cx="4758263" cy="38523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/>
              <p:cNvSpPr txBox="1"/>
              <p:nvPr/>
            </p:nvSpPr>
            <p:spPr>
              <a:xfrm>
                <a:off x="7229186" y="5804832"/>
                <a:ext cx="32817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400" b="0" i="0" smtClean="0">
                          <a:latin typeface="Cambria Math" panose="02040503050406030204" pitchFamily="18" charset="0"/>
                        </a:rPr>
                        <m:t>Tinicial</m:t>
                      </m:r>
                      <m:r>
                        <a:rPr lang="es-ES" sz="2400" b="0" i="0" smtClean="0">
                          <a:latin typeface="Cambria Math" panose="02040503050406030204" pitchFamily="18" charset="0"/>
                        </a:rPr>
                        <m:t>=50     </m:t>
                      </m:r>
                      <m:r>
                        <m:rPr>
                          <m:sty m:val="p"/>
                        </m:rPr>
                        <a:rPr lang="es-ES" sz="2400" b="0" i="0" smtClean="0">
                          <a:latin typeface="Cambria Math" panose="02040503050406030204" pitchFamily="18" charset="0"/>
                        </a:rPr>
                        <m:t>tau</m:t>
                      </m:r>
                      <m:r>
                        <a:rPr lang="es-ES" sz="2400" b="0" i="0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s-ES" sz="2400" dirty="0"/>
              </a:p>
            </p:txBody>
          </p:sp>
        </mc:Choice>
        <mc:Fallback>
          <p:sp>
            <p:nvSpPr>
              <p:cNvPr id="9" name="Cuadro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186" y="5804832"/>
                <a:ext cx="3281796" cy="369332"/>
              </a:xfrm>
              <a:prstGeom prst="rect">
                <a:avLst/>
              </a:prstGeom>
              <a:blipFill>
                <a:blip r:embed="rId5"/>
                <a:stretch>
                  <a:fillRect l="-1859" r="-2230" b="-819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912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848890" y="78484"/>
            <a:ext cx="6931216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Influencia de la selección</a:t>
            </a:r>
            <a:endParaRPr lang="es-ES" b="1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848890" y="1123278"/>
            <a:ext cx="8662092" cy="92463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defTabSz="914400"/>
            <a:endParaRPr lang="es-ES" sz="2400" dirty="0">
              <a:latin typeface="Cambria Math" panose="02040503050406030204" pitchFamily="18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/>
              <p:cNvSpPr txBox="1"/>
              <p:nvPr/>
            </p:nvSpPr>
            <p:spPr>
              <a:xfrm>
                <a:off x="1927001" y="954223"/>
                <a:ext cx="4843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0" smtClean="0">
                          <a:latin typeface="Cambria Math" panose="02040503050406030204" pitchFamily="18" charset="0"/>
                        </a:rPr>
                        <m:t>100 </m:t>
                      </m:r>
                      <m:r>
                        <m:rPr>
                          <m:sty m:val="p"/>
                        </m:rPr>
                        <a:rPr lang="es-ES" sz="2400" b="0" i="0" smtClean="0">
                          <a:latin typeface="Cambria Math" panose="02040503050406030204" pitchFamily="18" charset="0"/>
                        </a:rPr>
                        <m:t>individuos</m:t>
                      </m:r>
                      <m:r>
                        <a:rPr lang="es-ES" sz="2400" b="0" i="0" smtClean="0">
                          <a:latin typeface="Cambria Math" panose="02040503050406030204" pitchFamily="18" charset="0"/>
                        </a:rPr>
                        <m:t>−200 </m:t>
                      </m:r>
                      <m:r>
                        <m:rPr>
                          <m:sty m:val="p"/>
                        </m:rPr>
                        <a:rPr lang="es-ES" sz="2400" b="0" i="0" smtClean="0">
                          <a:latin typeface="Cambria Math" panose="02040503050406030204" pitchFamily="18" charset="0"/>
                        </a:rPr>
                        <m:t>puntos</m:t>
                      </m:r>
                      <m:r>
                        <a:rPr lang="es-E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400" b="0" i="0" smtClean="0">
                          <a:latin typeface="Cambria Math" panose="02040503050406030204" pitchFamily="18" charset="0"/>
                        </a:rPr>
                        <m:t>totales</m:t>
                      </m:r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12" name="Cuadro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001" y="954223"/>
                <a:ext cx="4843249" cy="369332"/>
              </a:xfrm>
              <a:prstGeom prst="rect">
                <a:avLst/>
              </a:prstGeom>
              <a:blipFill>
                <a:blip r:embed="rId2"/>
                <a:stretch>
                  <a:fillRect l="-1006" r="-1006" b="-31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936" y="1878859"/>
            <a:ext cx="4668376" cy="377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1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48890" y="78484"/>
            <a:ext cx="4561647" cy="924636"/>
          </a:xfrm>
        </p:spPr>
        <p:txBody>
          <a:bodyPr>
            <a:normAutofit fontScale="90000"/>
          </a:bodyPr>
          <a:lstStyle/>
          <a:p>
            <a:pPr algn="l"/>
            <a:r>
              <a:rPr lang="es-ES" b="1" dirty="0" smtClean="0"/>
              <a:t>Planteo del problema</a:t>
            </a:r>
            <a:endParaRPr lang="es-E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/>
              <p:cNvSpPr txBox="1"/>
              <p:nvPr/>
            </p:nvSpPr>
            <p:spPr>
              <a:xfrm>
                <a:off x="2097386" y="2451811"/>
                <a:ext cx="558467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𝑃𝑢𝑛𝑡𝑜𝑠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𝑇𝑜𝑡𝑎𝑙𝑒𝑠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sz="2400" dirty="0" smtClean="0"/>
                  <a:t> </a:t>
                </a:r>
                <a:endParaRPr lang="es-ES" sz="2400" dirty="0"/>
              </a:p>
            </p:txBody>
          </p:sp>
        </mc:Choice>
        <mc:Fallback xmlns="">
          <p:sp>
            <p:nvSpPr>
              <p:cNvPr id="20" name="Cuadro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386" y="2451811"/>
                <a:ext cx="5584670" cy="369332"/>
              </a:xfrm>
              <a:prstGeom prst="rect">
                <a:avLst/>
              </a:prstGeom>
              <a:blipFill>
                <a:blip r:embed="rId3"/>
                <a:stretch>
                  <a:fillRect l="-1310" b="-1475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ángulo 20"/>
              <p:cNvSpPr/>
              <p:nvPr/>
            </p:nvSpPr>
            <p:spPr>
              <a:xfrm>
                <a:off x="2027538" y="3009319"/>
                <a:ext cx="314872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400" i="1" smtClean="0">
                        <a:latin typeface="Cambria Math" panose="02040503050406030204" pitchFamily="18" charset="0"/>
                      </a:rPr>
                      <m:t>𝑅𝑎𝑛𝑔𝑜</m:t>
                    </m:r>
                    <m:r>
                      <a:rPr lang="es-ES" sz="2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40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s-ES" sz="2400" i="1" smtClean="0">
                        <a:latin typeface="Cambria Math" panose="02040503050406030204" pitchFamily="18" charset="0"/>
                      </a:rPr>
                      <m:t>:[1.3,2.0</m:t>
                    </m:r>
                  </m:oMath>
                </a14:m>
                <a:r>
                  <a:rPr lang="es-ES" sz="2400" dirty="0" smtClean="0"/>
                  <a:t>]</a:t>
                </a:r>
                <a:endParaRPr lang="es-ES" sz="2400" dirty="0"/>
              </a:p>
            </p:txBody>
          </p:sp>
        </mc:Choice>
        <mc:Fallback>
          <p:sp>
            <p:nvSpPr>
              <p:cNvPr id="21" name="Rectá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7538" y="3009319"/>
                <a:ext cx="3148721" cy="461665"/>
              </a:xfrm>
              <a:prstGeom prst="rect">
                <a:avLst/>
              </a:prstGeom>
              <a:blipFill>
                <a:blip r:embed="rId4"/>
                <a:stretch>
                  <a:fillRect l="-1550" t="-10667" b="-30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uadroTexto 11"/>
              <p:cNvSpPr txBox="1"/>
              <p:nvPr/>
            </p:nvSpPr>
            <p:spPr>
              <a:xfrm>
                <a:off x="2097386" y="1280119"/>
                <a:ext cx="66221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𝑀𝑎𝑥𝑖𝑚𝑖𝑧𝑎𝑟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𝐹𝑂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sz="2400" dirty="0" smtClean="0"/>
                  <a:t> </a:t>
                </a:r>
                <a:endParaRPr lang="es-ES" sz="2400" dirty="0"/>
              </a:p>
            </p:txBody>
          </p:sp>
        </mc:Choice>
        <mc:Fallback>
          <p:sp>
            <p:nvSpPr>
              <p:cNvPr id="12" name="Cuadro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386" y="1280119"/>
                <a:ext cx="6622197" cy="369332"/>
              </a:xfrm>
              <a:prstGeom prst="rect">
                <a:avLst/>
              </a:prstGeom>
              <a:blipFill>
                <a:blip r:embed="rId5"/>
                <a:stretch>
                  <a:fillRect l="-1565" b="-3278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uadroTexto 12"/>
              <p:cNvSpPr txBox="1"/>
              <p:nvPr/>
            </p:nvSpPr>
            <p:spPr>
              <a:xfrm>
                <a:off x="2097385" y="1865965"/>
                <a:ext cx="30090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400" i="1" smtClean="0">
                        <a:latin typeface="Cambria Math" panose="02040503050406030204" pitchFamily="18" charset="0"/>
                      </a:rPr>
                      <m:t>𝑐𝑜𝑛</m:t>
                    </m:r>
                    <m:r>
                      <a:rPr lang="es-ES" sz="2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400" i="1" smtClean="0">
                        <a:latin typeface="Cambria Math" panose="02040503050406030204" pitchFamily="18" charset="0"/>
                      </a:rPr>
                      <m:t>𝑙𝑎𝑠</m:t>
                    </m:r>
                    <m:r>
                      <a:rPr lang="es-ES" sz="2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400" i="1" smtClean="0">
                        <a:latin typeface="Cambria Math" panose="02040503050406030204" pitchFamily="18" charset="0"/>
                      </a:rPr>
                      <m:t>𝑟𝑒𝑠𝑡𝑟𝑖𝑐𝑐𝑖𝑜𝑛𝑒𝑠</m:t>
                    </m:r>
                    <m:r>
                      <a:rPr lang="es-ES" sz="240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ES" sz="2400" dirty="0" smtClean="0"/>
                  <a:t> </a:t>
                </a:r>
                <a:endParaRPr lang="es-ES" sz="2400" dirty="0"/>
              </a:p>
            </p:txBody>
          </p:sp>
        </mc:Choice>
        <mc:Fallback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385" y="1865965"/>
                <a:ext cx="3009029" cy="369332"/>
              </a:xfrm>
              <a:prstGeom prst="rect">
                <a:avLst/>
              </a:prstGeom>
              <a:blipFill>
                <a:blip r:embed="rId6"/>
                <a:stretch>
                  <a:fillRect l="-2429" b="-655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uadroTexto 13"/>
              <p:cNvSpPr txBox="1"/>
              <p:nvPr/>
            </p:nvSpPr>
            <p:spPr>
              <a:xfrm>
                <a:off x="2097385" y="3900502"/>
                <a:ext cx="81552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𝑁𝑜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𝑠𝑒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𝑐𝑜𝑛𝑜𝑐𝑒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𝑙𝑜𝑠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á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𝑙𝑐𝑢𝑙𝑜𝑠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𝑞𝑢𝑒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𝑟𝑒𝑎𝑙𝑖𝑧𝑎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𝐹𝑢𝑛𝑐𝑖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ó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𝑂𝑏𝑗𝑒𝑡𝑖𝑣𝑜</m:t>
                    </m:r>
                  </m:oMath>
                </a14:m>
                <a:r>
                  <a:rPr lang="es-ES" sz="2400" dirty="0" smtClean="0"/>
                  <a:t> </a:t>
                </a:r>
                <a:endParaRPr lang="es-ES" sz="2400" dirty="0"/>
              </a:p>
            </p:txBody>
          </p:sp>
        </mc:Choice>
        <mc:Fallback>
          <p:sp>
            <p:nvSpPr>
              <p:cNvPr id="14" name="Cuadro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385" y="3900502"/>
                <a:ext cx="8155246" cy="369332"/>
              </a:xfrm>
              <a:prstGeom prst="rect">
                <a:avLst/>
              </a:prstGeom>
              <a:blipFill>
                <a:blip r:embed="rId7"/>
                <a:stretch>
                  <a:fillRect l="-598" r="-75" b="-35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ector recto 14"/>
          <p:cNvCxnSpPr/>
          <p:nvPr/>
        </p:nvCxnSpPr>
        <p:spPr>
          <a:xfrm flipV="1">
            <a:off x="3029456" y="3614449"/>
            <a:ext cx="6464174" cy="9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uadroTexto 15"/>
              <p:cNvSpPr txBox="1"/>
              <p:nvPr/>
            </p:nvSpPr>
            <p:spPr>
              <a:xfrm>
                <a:off x="2097385" y="4362166"/>
                <a:ext cx="6197529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𝐿𝑜𝑠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𝑝𝑢𝑛𝑡𝑜𝑠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𝑡𝑜𝑡𝑎𝑙𝑒𝑠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𝑐𝑜𝑛𝑜𝑐𝑒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𝑎𝑙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𝑚𝑜𝑚𝑒𝑛𝑡𝑜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ES" sz="2400" b="0" i="1" dirty="0" smtClean="0">
                  <a:latin typeface="Cambria Math" panose="020405030504060302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𝑜𝑝𝑡𝑖𝑚𝑖𝑧𝑎𝑟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𝑒𝑛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𝑢𝑛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𝑟𝑎𝑛𝑔𝑜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 [100,200]</m:t>
                    </m:r>
                  </m:oMath>
                </a14:m>
                <a:r>
                  <a:rPr lang="es-ES" sz="2400" dirty="0" smtClean="0"/>
                  <a:t> </a:t>
                </a:r>
                <a:endParaRPr lang="es-ES" sz="2400" dirty="0"/>
              </a:p>
            </p:txBody>
          </p:sp>
        </mc:Choice>
        <mc:Fallback>
          <p:sp>
            <p:nvSpPr>
              <p:cNvPr id="16" name="Cuadro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385" y="4362166"/>
                <a:ext cx="6197529" cy="738664"/>
              </a:xfrm>
              <a:prstGeom prst="rect">
                <a:avLst/>
              </a:prstGeom>
              <a:blipFill>
                <a:blip r:embed="rId8"/>
                <a:stretch>
                  <a:fillRect l="-1770" b="-1652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uadroTexto 16"/>
              <p:cNvSpPr txBox="1"/>
              <p:nvPr/>
            </p:nvSpPr>
            <p:spPr>
              <a:xfrm>
                <a:off x="2097384" y="5289006"/>
                <a:ext cx="6197529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𝐸𝑙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𝑡𝑖𝑒𝑚𝑝𝑜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𝑑𝑖𝑠𝑝𝑜𝑛𝑖𝑏𝑙𝑒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𝑐𝑜𝑛𝑜𝑐𝑒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𝑎𝑙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𝑚𝑜𝑚𝑒𝑛𝑡𝑜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ES" sz="2400" b="0" i="1" dirty="0" smtClean="0">
                  <a:latin typeface="Cambria Math" panose="020405030504060302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𝑜𝑝𝑡𝑖𝑚𝑖𝑧𝑎𝑟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𝑒𝑛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𝑢𝑛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𝑟𝑎𝑛𝑔𝑜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 [10,120]</m:t>
                    </m:r>
                  </m:oMath>
                </a14:m>
                <a:r>
                  <a:rPr lang="es-ES" sz="2400" dirty="0" smtClean="0"/>
                  <a:t> minutos</a:t>
                </a:r>
                <a:endParaRPr lang="es-ES" sz="2400" dirty="0"/>
              </a:p>
            </p:txBody>
          </p:sp>
        </mc:Choice>
        <mc:Fallback>
          <p:sp>
            <p:nvSpPr>
              <p:cNvPr id="17" name="Cuadro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384" y="5289006"/>
                <a:ext cx="6197529" cy="738664"/>
              </a:xfrm>
              <a:prstGeom prst="rect">
                <a:avLst/>
              </a:prstGeom>
              <a:blipFill>
                <a:blip r:embed="rId9"/>
                <a:stretch>
                  <a:fillRect l="-1770" r="-2655" b="-239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556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0297" y="1892376"/>
            <a:ext cx="4081371" cy="3304313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848890" y="78484"/>
            <a:ext cx="6931216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Influencia de la selección</a:t>
            </a:r>
            <a:endParaRPr lang="es-ES" b="1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848890" y="1123278"/>
            <a:ext cx="8662092" cy="92463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defTabSz="914400"/>
            <a:endParaRPr lang="es-ES" sz="2400" dirty="0">
              <a:latin typeface="Cambria Math" panose="02040503050406030204" pitchFamily="18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/>
              <p:cNvSpPr txBox="1"/>
              <p:nvPr/>
            </p:nvSpPr>
            <p:spPr>
              <a:xfrm>
                <a:off x="1927001" y="954223"/>
                <a:ext cx="4843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0" smtClean="0">
                          <a:latin typeface="Cambria Math" panose="02040503050406030204" pitchFamily="18" charset="0"/>
                        </a:rPr>
                        <m:t>100 </m:t>
                      </m:r>
                      <m:r>
                        <m:rPr>
                          <m:sty m:val="p"/>
                        </m:rPr>
                        <a:rPr lang="es-ES" sz="2400" b="0" i="0" smtClean="0">
                          <a:latin typeface="Cambria Math" panose="02040503050406030204" pitchFamily="18" charset="0"/>
                        </a:rPr>
                        <m:t>individuos</m:t>
                      </m:r>
                      <m:r>
                        <a:rPr lang="es-ES" sz="2400" b="0" i="0" smtClean="0">
                          <a:latin typeface="Cambria Math" panose="02040503050406030204" pitchFamily="18" charset="0"/>
                        </a:rPr>
                        <m:t>−200 </m:t>
                      </m:r>
                      <m:r>
                        <m:rPr>
                          <m:sty m:val="p"/>
                        </m:rPr>
                        <a:rPr lang="es-ES" sz="2400" b="0" i="0" smtClean="0">
                          <a:latin typeface="Cambria Math" panose="02040503050406030204" pitchFamily="18" charset="0"/>
                        </a:rPr>
                        <m:t>puntos</m:t>
                      </m:r>
                      <m:r>
                        <a:rPr lang="es-E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400" b="0" i="0" smtClean="0">
                          <a:latin typeface="Cambria Math" panose="02040503050406030204" pitchFamily="18" charset="0"/>
                        </a:rPr>
                        <m:t>totales</m:t>
                      </m:r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12" name="Cuadro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001" y="954223"/>
                <a:ext cx="4843249" cy="369332"/>
              </a:xfrm>
              <a:prstGeom prst="rect">
                <a:avLst/>
              </a:prstGeom>
              <a:blipFill>
                <a:blip r:embed="rId3"/>
                <a:stretch>
                  <a:fillRect l="-1006" r="-1006" b="-31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6271" y="1892376"/>
            <a:ext cx="4081371" cy="330431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2" y="1878859"/>
            <a:ext cx="4098067" cy="331783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314498" y="5327347"/>
            <a:ext cx="155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/>
              <a:t>Threshold</a:t>
            </a:r>
            <a:r>
              <a:rPr lang="es-ES" dirty="0" smtClean="0"/>
              <a:t>=0.5</a:t>
            </a:r>
            <a:endParaRPr lang="es-ES" dirty="0"/>
          </a:p>
        </p:txBody>
      </p:sp>
      <p:sp>
        <p:nvSpPr>
          <p:cNvPr id="11" name="Rectángulo 10"/>
          <p:cNvSpPr/>
          <p:nvPr/>
        </p:nvSpPr>
        <p:spPr>
          <a:xfrm>
            <a:off x="9341780" y="5327347"/>
            <a:ext cx="1561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/>
              <a:t>Threshold</a:t>
            </a:r>
            <a:r>
              <a:rPr lang="es-ES" dirty="0" smtClean="0"/>
              <a:t>=0.8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2603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657" y="1957729"/>
            <a:ext cx="4065512" cy="329147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578" y="1957729"/>
            <a:ext cx="4023017" cy="3257068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848889" y="78484"/>
            <a:ext cx="9676171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Influencia del Crossover de un punto</a:t>
            </a:r>
            <a:endParaRPr lang="es-ES" b="1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848890" y="1123278"/>
            <a:ext cx="8662092" cy="92463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defTabSz="914400"/>
            <a:endParaRPr lang="es-ES" sz="2400" dirty="0">
              <a:latin typeface="Cambria Math" panose="02040503050406030204" pitchFamily="18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/>
              <p:cNvSpPr txBox="1"/>
              <p:nvPr/>
            </p:nvSpPr>
            <p:spPr>
              <a:xfrm>
                <a:off x="1927001" y="954223"/>
                <a:ext cx="4843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0" smtClean="0">
                          <a:latin typeface="Cambria Math" panose="02040503050406030204" pitchFamily="18" charset="0"/>
                        </a:rPr>
                        <m:t>100 </m:t>
                      </m:r>
                      <m:r>
                        <m:rPr>
                          <m:sty m:val="p"/>
                        </m:rPr>
                        <a:rPr lang="es-ES" sz="2400" b="0" i="0" smtClean="0">
                          <a:latin typeface="Cambria Math" panose="02040503050406030204" pitchFamily="18" charset="0"/>
                        </a:rPr>
                        <m:t>individuos</m:t>
                      </m:r>
                      <m:r>
                        <a:rPr lang="es-ES" sz="2400" b="0" i="0" smtClean="0">
                          <a:latin typeface="Cambria Math" panose="02040503050406030204" pitchFamily="18" charset="0"/>
                        </a:rPr>
                        <m:t>−200 </m:t>
                      </m:r>
                      <m:r>
                        <m:rPr>
                          <m:sty m:val="p"/>
                        </m:rPr>
                        <a:rPr lang="es-ES" sz="2400" b="0" i="0" smtClean="0">
                          <a:latin typeface="Cambria Math" panose="02040503050406030204" pitchFamily="18" charset="0"/>
                        </a:rPr>
                        <m:t>puntos</m:t>
                      </m:r>
                      <m:r>
                        <a:rPr lang="es-E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400" b="0" i="0" smtClean="0">
                          <a:latin typeface="Cambria Math" panose="02040503050406030204" pitchFamily="18" charset="0"/>
                        </a:rPr>
                        <m:t>totales</m:t>
                      </m:r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12" name="Cuadro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001" y="954223"/>
                <a:ext cx="4843249" cy="369332"/>
              </a:xfrm>
              <a:prstGeom prst="rect">
                <a:avLst/>
              </a:prstGeom>
              <a:blipFill>
                <a:blip r:embed="rId4"/>
                <a:stretch>
                  <a:fillRect l="-1006" r="-1006" b="-31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72" y="1957729"/>
            <a:ext cx="4023016" cy="325706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uadroTexto 12"/>
              <p:cNvSpPr txBox="1"/>
              <p:nvPr/>
            </p:nvSpPr>
            <p:spPr>
              <a:xfrm>
                <a:off x="9141102" y="5327518"/>
                <a:ext cx="18265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𝑃𝑐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𝑟𝑒𝑎𝑙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sz="2400" dirty="0" smtClean="0"/>
                  <a:t>0.15</a:t>
                </a:r>
                <a:endParaRPr lang="es-ES" sz="2400" dirty="0"/>
              </a:p>
            </p:txBody>
          </p:sp>
        </mc:Choice>
        <mc:Fallback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1102" y="5327518"/>
                <a:ext cx="1826590" cy="369332"/>
              </a:xfrm>
              <a:prstGeom prst="rect">
                <a:avLst/>
              </a:prstGeom>
              <a:blipFill>
                <a:blip r:embed="rId6"/>
                <a:stretch>
                  <a:fillRect l="-6020" t="-26230" r="-9030" b="-4754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uadroTexto 13"/>
              <p:cNvSpPr txBox="1"/>
              <p:nvPr/>
            </p:nvSpPr>
            <p:spPr>
              <a:xfrm>
                <a:off x="5357176" y="5327518"/>
                <a:ext cx="18474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𝑃𝑐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𝑟𝑒𝑎𝑙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sz="2400" dirty="0" smtClean="0"/>
                  <a:t>0.05</a:t>
                </a:r>
                <a:endParaRPr lang="es-ES" sz="2400" dirty="0"/>
              </a:p>
            </p:txBody>
          </p:sp>
        </mc:Choice>
        <mc:Fallback>
          <p:sp>
            <p:nvSpPr>
              <p:cNvPr id="14" name="Cuadro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176" y="5327518"/>
                <a:ext cx="1847429" cy="369332"/>
              </a:xfrm>
              <a:prstGeom prst="rect">
                <a:avLst/>
              </a:prstGeom>
              <a:blipFill>
                <a:blip r:embed="rId7"/>
                <a:stretch>
                  <a:fillRect l="-5941" t="-26230" r="-8911" b="-4754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uadroTexto 14"/>
              <p:cNvSpPr txBox="1"/>
              <p:nvPr/>
            </p:nvSpPr>
            <p:spPr>
              <a:xfrm>
                <a:off x="1582868" y="5356899"/>
                <a:ext cx="18378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𝑃𝑐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𝑟𝑒𝑎𝑙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sz="2400" dirty="0" smtClean="0"/>
                  <a:t>0.01</a:t>
                </a:r>
                <a:endParaRPr lang="es-ES" sz="2400" dirty="0"/>
              </a:p>
            </p:txBody>
          </p:sp>
        </mc:Choice>
        <mc:Fallback>
          <p:sp>
            <p:nvSpPr>
              <p:cNvPr id="15" name="Cuadro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868" y="5356899"/>
                <a:ext cx="1837811" cy="369332"/>
              </a:xfrm>
              <a:prstGeom prst="rect">
                <a:avLst/>
              </a:prstGeom>
              <a:blipFill>
                <a:blip r:embed="rId8"/>
                <a:stretch>
                  <a:fillRect l="-5980" t="-26667" r="-8970" b="-5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872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848889" y="78484"/>
            <a:ext cx="9676171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Influencia del Crossover de dos puntos</a:t>
            </a:r>
            <a:endParaRPr lang="es-ES" b="1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848890" y="1123278"/>
            <a:ext cx="8662092" cy="92463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defTabSz="914400"/>
            <a:endParaRPr lang="es-ES" sz="2400" dirty="0">
              <a:latin typeface="Cambria Math" panose="02040503050406030204" pitchFamily="18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/>
              <p:cNvSpPr txBox="1"/>
              <p:nvPr/>
            </p:nvSpPr>
            <p:spPr>
              <a:xfrm>
                <a:off x="1927001" y="954223"/>
                <a:ext cx="4843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0" smtClean="0">
                          <a:latin typeface="Cambria Math" panose="02040503050406030204" pitchFamily="18" charset="0"/>
                        </a:rPr>
                        <m:t>100 </m:t>
                      </m:r>
                      <m:r>
                        <m:rPr>
                          <m:sty m:val="p"/>
                        </m:rPr>
                        <a:rPr lang="es-ES" sz="2400" b="0" i="0" smtClean="0">
                          <a:latin typeface="Cambria Math" panose="02040503050406030204" pitchFamily="18" charset="0"/>
                        </a:rPr>
                        <m:t>individuos</m:t>
                      </m:r>
                      <m:r>
                        <a:rPr lang="es-ES" sz="2400" b="0" i="0" smtClean="0">
                          <a:latin typeface="Cambria Math" panose="02040503050406030204" pitchFamily="18" charset="0"/>
                        </a:rPr>
                        <m:t>−200 </m:t>
                      </m:r>
                      <m:r>
                        <m:rPr>
                          <m:sty m:val="p"/>
                        </m:rPr>
                        <a:rPr lang="es-ES" sz="2400" b="0" i="0" smtClean="0">
                          <a:latin typeface="Cambria Math" panose="02040503050406030204" pitchFamily="18" charset="0"/>
                        </a:rPr>
                        <m:t>puntos</m:t>
                      </m:r>
                      <m:r>
                        <a:rPr lang="es-E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400" b="0" i="0" smtClean="0">
                          <a:latin typeface="Cambria Math" panose="02040503050406030204" pitchFamily="18" charset="0"/>
                        </a:rPr>
                        <m:t>totales</m:t>
                      </m:r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12" name="Cuadro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001" y="954223"/>
                <a:ext cx="4843249" cy="369332"/>
              </a:xfrm>
              <a:prstGeom prst="rect">
                <a:avLst/>
              </a:prstGeom>
              <a:blipFill>
                <a:blip r:embed="rId2"/>
                <a:stretch>
                  <a:fillRect l="-1006" r="-1006" b="-31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uadroTexto 12"/>
              <p:cNvSpPr txBox="1"/>
              <p:nvPr/>
            </p:nvSpPr>
            <p:spPr>
              <a:xfrm>
                <a:off x="9141102" y="5327518"/>
                <a:ext cx="19965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𝑃𝑐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𝑟𝑒𝑎𝑙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sz="2400" dirty="0" smtClean="0"/>
                  <a:t>0.001</a:t>
                </a:r>
                <a:endParaRPr lang="es-ES" sz="2400" dirty="0"/>
              </a:p>
            </p:txBody>
          </p:sp>
        </mc:Choice>
        <mc:Fallback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1102" y="5327518"/>
                <a:ext cx="1996509" cy="369332"/>
              </a:xfrm>
              <a:prstGeom prst="rect">
                <a:avLst/>
              </a:prstGeom>
              <a:blipFill>
                <a:blip r:embed="rId3"/>
                <a:stretch>
                  <a:fillRect l="-5505" t="-26230" r="-8257" b="-4754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uadroTexto 13"/>
              <p:cNvSpPr txBox="1"/>
              <p:nvPr/>
            </p:nvSpPr>
            <p:spPr>
              <a:xfrm>
                <a:off x="5357176" y="5327518"/>
                <a:ext cx="215520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𝑃𝑐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𝑟𝑒𝑎𝑙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sz="2400" dirty="0" smtClean="0"/>
                  <a:t>0.0001</a:t>
                </a:r>
                <a:endParaRPr lang="es-ES" sz="2400" dirty="0"/>
              </a:p>
            </p:txBody>
          </p:sp>
        </mc:Choice>
        <mc:Fallback>
          <p:sp>
            <p:nvSpPr>
              <p:cNvPr id="14" name="Cuadro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176" y="5327518"/>
                <a:ext cx="2155205" cy="369332"/>
              </a:xfrm>
              <a:prstGeom prst="rect">
                <a:avLst/>
              </a:prstGeom>
              <a:blipFill>
                <a:blip r:embed="rId4"/>
                <a:stretch>
                  <a:fillRect l="-5099" t="-26230" r="-7649" b="-4754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uadroTexto 14"/>
              <p:cNvSpPr txBox="1"/>
              <p:nvPr/>
            </p:nvSpPr>
            <p:spPr>
              <a:xfrm>
                <a:off x="1582868" y="5356899"/>
                <a:ext cx="23139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𝑃𝑐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𝑟𝑒𝑎𝑙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sz="2400" dirty="0" smtClean="0"/>
                  <a:t>0.00001</a:t>
                </a:r>
                <a:endParaRPr lang="es-ES" sz="2400" dirty="0"/>
              </a:p>
            </p:txBody>
          </p:sp>
        </mc:Choice>
        <mc:Fallback>
          <p:sp>
            <p:nvSpPr>
              <p:cNvPr id="15" name="Cuadro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868" y="5356899"/>
                <a:ext cx="2313903" cy="369332"/>
              </a:xfrm>
              <a:prstGeom prst="rect">
                <a:avLst/>
              </a:prstGeom>
              <a:blipFill>
                <a:blip r:embed="rId5"/>
                <a:stretch>
                  <a:fillRect l="-4749" t="-26667" r="-7124" b="-5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3450" y="2175339"/>
            <a:ext cx="3736069" cy="302475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4743" y="2131744"/>
            <a:ext cx="3843762" cy="311194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564" y="2105314"/>
            <a:ext cx="3876407" cy="313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8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848889" y="78484"/>
            <a:ext cx="9676171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Influencia del Crossover de dos puntos</a:t>
            </a:r>
            <a:endParaRPr lang="es-ES" b="1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848890" y="1123278"/>
            <a:ext cx="8662092" cy="92463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defTabSz="914400"/>
            <a:endParaRPr lang="es-ES" sz="2400" dirty="0">
              <a:latin typeface="Cambria Math" panose="02040503050406030204" pitchFamily="18" charset="0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uadroTexto 11"/>
              <p:cNvSpPr txBox="1"/>
              <p:nvPr/>
            </p:nvSpPr>
            <p:spPr>
              <a:xfrm>
                <a:off x="1848888" y="2067492"/>
                <a:ext cx="4843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0" smtClean="0">
                          <a:latin typeface="Cambria Math" panose="02040503050406030204" pitchFamily="18" charset="0"/>
                        </a:rPr>
                        <m:t>100 </m:t>
                      </m:r>
                      <m:r>
                        <m:rPr>
                          <m:sty m:val="p"/>
                        </m:rPr>
                        <a:rPr lang="es-ES" sz="2400" b="0" i="0" smtClean="0">
                          <a:latin typeface="Cambria Math" panose="02040503050406030204" pitchFamily="18" charset="0"/>
                        </a:rPr>
                        <m:t>individuos</m:t>
                      </m:r>
                      <m:r>
                        <a:rPr lang="es-ES" sz="2400" b="0" i="0" smtClean="0">
                          <a:latin typeface="Cambria Math" panose="02040503050406030204" pitchFamily="18" charset="0"/>
                        </a:rPr>
                        <m:t>−200 </m:t>
                      </m:r>
                      <m:r>
                        <m:rPr>
                          <m:sty m:val="p"/>
                        </m:rPr>
                        <a:rPr lang="es-ES" sz="2400" b="0" i="0" smtClean="0">
                          <a:latin typeface="Cambria Math" panose="02040503050406030204" pitchFamily="18" charset="0"/>
                        </a:rPr>
                        <m:t>puntos</m:t>
                      </m:r>
                      <m:r>
                        <a:rPr lang="es-E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400" b="0" i="0" smtClean="0">
                          <a:latin typeface="Cambria Math" panose="02040503050406030204" pitchFamily="18" charset="0"/>
                        </a:rPr>
                        <m:t>totales</m:t>
                      </m:r>
                    </m:oMath>
                  </m:oMathPara>
                </a14:m>
                <a:endParaRPr lang="es-ES" sz="2400" dirty="0"/>
              </a:p>
            </p:txBody>
          </p:sp>
        </mc:Choice>
        <mc:Fallback>
          <p:sp>
            <p:nvSpPr>
              <p:cNvPr id="12" name="Cuadro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8888" y="2067492"/>
                <a:ext cx="4843249" cy="369332"/>
              </a:xfrm>
              <a:prstGeom prst="rect">
                <a:avLst/>
              </a:prstGeom>
              <a:blipFill>
                <a:blip r:embed="rId2"/>
                <a:stretch>
                  <a:fillRect l="-1006" r="-1006" b="-2950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lecha doblada 10"/>
          <p:cNvSpPr/>
          <p:nvPr/>
        </p:nvSpPr>
        <p:spPr>
          <a:xfrm flipV="1">
            <a:off x="4709003" y="2552597"/>
            <a:ext cx="727787" cy="50217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5549812" y="2552597"/>
            <a:ext cx="39382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rgbClr val="0070C0"/>
                </a:solidFill>
              </a:rPr>
              <a:t>Si el corte es en los atributos, una diferencia es positiva y la otra es negativa</a:t>
            </a:r>
            <a:endParaRPr lang="es-ES" b="1" dirty="0">
              <a:solidFill>
                <a:srgbClr val="0070C0"/>
              </a:solidFill>
            </a:endParaRPr>
          </a:p>
        </p:txBody>
      </p:sp>
      <p:sp>
        <p:nvSpPr>
          <p:cNvPr id="17" name="Título 1"/>
          <p:cNvSpPr txBox="1">
            <a:spLocks/>
          </p:cNvSpPr>
          <p:nvPr/>
        </p:nvSpPr>
        <p:spPr>
          <a:xfrm>
            <a:off x="1848888" y="810754"/>
            <a:ext cx="9676171" cy="92463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s-ES" b="1" smtClean="0"/>
              <a:t>Influencia del Crossover de un punto</a:t>
            </a:r>
            <a:endParaRPr lang="es-ES" b="1" dirty="0"/>
          </a:p>
        </p:txBody>
      </p:sp>
      <p:sp>
        <p:nvSpPr>
          <p:cNvPr id="18" name="Flecha doblada 17"/>
          <p:cNvSpPr/>
          <p:nvPr/>
        </p:nvSpPr>
        <p:spPr>
          <a:xfrm flipV="1">
            <a:off x="9035051" y="3029905"/>
            <a:ext cx="727787" cy="50217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9859222" y="3266635"/>
            <a:ext cx="26421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rgbClr val="0070C0"/>
                </a:solidFill>
              </a:rPr>
              <a:t>No se realiza</a:t>
            </a:r>
            <a:endParaRPr lang="es-ES" b="1" dirty="0">
              <a:solidFill>
                <a:srgbClr val="0070C0"/>
              </a:solidFill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1998509" y="4334620"/>
            <a:ext cx="61487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rgbClr val="0070C0"/>
                </a:solidFill>
              </a:rPr>
              <a:t>Se propone tomar el padre con la diferencia positiva para el crossover de dos puntos</a:t>
            </a:r>
            <a:endParaRPr lang="es-E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38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848889" y="78484"/>
            <a:ext cx="9676171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Influencia del Crossover de dos puntos redo</a:t>
            </a:r>
            <a:endParaRPr lang="es-ES" b="1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848890" y="1123278"/>
            <a:ext cx="8662092" cy="92463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defTabSz="914400"/>
            <a:endParaRPr lang="es-ES" sz="2400" dirty="0">
              <a:latin typeface="Cambria Math" panose="02040503050406030204" pitchFamily="18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/>
              <p:cNvSpPr txBox="1"/>
              <p:nvPr/>
            </p:nvSpPr>
            <p:spPr>
              <a:xfrm>
                <a:off x="1927001" y="954223"/>
                <a:ext cx="4843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0" smtClean="0">
                          <a:latin typeface="Cambria Math" panose="02040503050406030204" pitchFamily="18" charset="0"/>
                        </a:rPr>
                        <m:t>100 </m:t>
                      </m:r>
                      <m:r>
                        <m:rPr>
                          <m:sty m:val="p"/>
                        </m:rPr>
                        <a:rPr lang="es-ES" sz="2400" b="0" i="0" smtClean="0">
                          <a:latin typeface="Cambria Math" panose="02040503050406030204" pitchFamily="18" charset="0"/>
                        </a:rPr>
                        <m:t>individuos</m:t>
                      </m:r>
                      <m:r>
                        <a:rPr lang="es-ES" sz="2400" b="0" i="0" smtClean="0">
                          <a:latin typeface="Cambria Math" panose="02040503050406030204" pitchFamily="18" charset="0"/>
                        </a:rPr>
                        <m:t>−200 </m:t>
                      </m:r>
                      <m:r>
                        <m:rPr>
                          <m:sty m:val="p"/>
                        </m:rPr>
                        <a:rPr lang="es-ES" sz="2400" b="0" i="0" smtClean="0">
                          <a:latin typeface="Cambria Math" panose="02040503050406030204" pitchFamily="18" charset="0"/>
                        </a:rPr>
                        <m:t>puntos</m:t>
                      </m:r>
                      <m:r>
                        <a:rPr lang="es-E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400" b="0" i="0" smtClean="0">
                          <a:latin typeface="Cambria Math" panose="02040503050406030204" pitchFamily="18" charset="0"/>
                        </a:rPr>
                        <m:t>totales</m:t>
                      </m:r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12" name="Cuadro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001" y="954223"/>
                <a:ext cx="4843249" cy="369332"/>
              </a:xfrm>
              <a:prstGeom prst="rect">
                <a:avLst/>
              </a:prstGeom>
              <a:blipFill>
                <a:blip r:embed="rId2"/>
                <a:stretch>
                  <a:fillRect l="-1006" r="-1006" b="-31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uadroTexto 12"/>
              <p:cNvSpPr txBox="1"/>
              <p:nvPr/>
            </p:nvSpPr>
            <p:spPr>
              <a:xfrm>
                <a:off x="9276903" y="5339353"/>
                <a:ext cx="18281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𝑃𝑐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𝑟𝑒𝑎𝑙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sz="2400" dirty="0" smtClean="0"/>
                  <a:t>0.35</a:t>
                </a:r>
                <a:endParaRPr lang="es-ES" sz="2400" dirty="0"/>
              </a:p>
            </p:txBody>
          </p:sp>
        </mc:Choice>
        <mc:Fallback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6903" y="5339353"/>
                <a:ext cx="1828193" cy="369332"/>
              </a:xfrm>
              <a:prstGeom prst="rect">
                <a:avLst/>
              </a:prstGeom>
              <a:blipFill>
                <a:blip r:embed="rId3"/>
                <a:stretch>
                  <a:fillRect l="-6000" t="-26667" r="-9000" b="-5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uadroTexto 13"/>
              <p:cNvSpPr txBox="1"/>
              <p:nvPr/>
            </p:nvSpPr>
            <p:spPr>
              <a:xfrm>
                <a:off x="5357176" y="5327518"/>
                <a:ext cx="18378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𝑃𝑐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𝑟𝑒𝑎𝑙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sz="2400" dirty="0" smtClean="0"/>
                  <a:t>0.18</a:t>
                </a:r>
                <a:endParaRPr lang="es-ES" sz="2400" dirty="0"/>
              </a:p>
            </p:txBody>
          </p:sp>
        </mc:Choice>
        <mc:Fallback>
          <p:sp>
            <p:nvSpPr>
              <p:cNvPr id="14" name="Cuadro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176" y="5327518"/>
                <a:ext cx="1837811" cy="369332"/>
              </a:xfrm>
              <a:prstGeom prst="rect">
                <a:avLst/>
              </a:prstGeom>
              <a:blipFill>
                <a:blip r:embed="rId4"/>
                <a:stretch>
                  <a:fillRect l="-5980" t="-26230" r="-8970" b="-4754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uadroTexto 14"/>
              <p:cNvSpPr txBox="1"/>
              <p:nvPr/>
            </p:nvSpPr>
            <p:spPr>
              <a:xfrm>
                <a:off x="1486980" y="5327518"/>
                <a:ext cx="18586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𝑃𝑐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𝑟𝑒𝑎𝑙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sz="2400" dirty="0" smtClean="0"/>
                  <a:t>0.04</a:t>
                </a:r>
                <a:endParaRPr lang="es-ES" sz="2400" dirty="0"/>
              </a:p>
            </p:txBody>
          </p:sp>
        </mc:Choice>
        <mc:Fallback>
          <p:sp>
            <p:nvSpPr>
              <p:cNvPr id="15" name="Cuadro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980" y="5327518"/>
                <a:ext cx="1858650" cy="369332"/>
              </a:xfrm>
              <a:prstGeom prst="rect">
                <a:avLst/>
              </a:prstGeom>
              <a:blipFill>
                <a:blip r:embed="rId5"/>
                <a:stretch>
                  <a:fillRect l="-5902" t="-26230" r="-8852" b="-4754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agen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9887" y="2047914"/>
            <a:ext cx="3827031" cy="3098397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6862" y="2062702"/>
            <a:ext cx="3776458" cy="3057453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457" y="2051627"/>
            <a:ext cx="3753121" cy="303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68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848890" y="205881"/>
            <a:ext cx="9676171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Influencia del Crossover anular</a:t>
            </a:r>
            <a:endParaRPr lang="es-ES" b="1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848890" y="1123278"/>
            <a:ext cx="8662092" cy="92463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defTabSz="914400"/>
            <a:endParaRPr lang="es-ES" sz="2400" dirty="0">
              <a:latin typeface="Cambria Math" panose="02040503050406030204" pitchFamily="18" charset="0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uadroTexto 11"/>
              <p:cNvSpPr txBox="1"/>
              <p:nvPr/>
            </p:nvSpPr>
            <p:spPr>
              <a:xfrm>
                <a:off x="1917947" y="1348245"/>
                <a:ext cx="4843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0" smtClean="0">
                          <a:latin typeface="Cambria Math" panose="02040503050406030204" pitchFamily="18" charset="0"/>
                        </a:rPr>
                        <m:t>100 </m:t>
                      </m:r>
                      <m:r>
                        <m:rPr>
                          <m:sty m:val="p"/>
                        </m:rPr>
                        <a:rPr lang="es-ES" sz="2400" b="0" i="0" smtClean="0">
                          <a:latin typeface="Cambria Math" panose="02040503050406030204" pitchFamily="18" charset="0"/>
                        </a:rPr>
                        <m:t>individuos</m:t>
                      </m:r>
                      <m:r>
                        <a:rPr lang="es-ES" sz="2400" b="0" i="0" smtClean="0">
                          <a:latin typeface="Cambria Math" panose="02040503050406030204" pitchFamily="18" charset="0"/>
                        </a:rPr>
                        <m:t>−200 </m:t>
                      </m:r>
                      <m:r>
                        <m:rPr>
                          <m:sty m:val="p"/>
                        </m:rPr>
                        <a:rPr lang="es-ES" sz="2400" b="0" i="0" smtClean="0">
                          <a:latin typeface="Cambria Math" panose="02040503050406030204" pitchFamily="18" charset="0"/>
                        </a:rPr>
                        <m:t>puntos</m:t>
                      </m:r>
                      <m:r>
                        <a:rPr lang="es-E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400" b="0" i="0" smtClean="0">
                          <a:latin typeface="Cambria Math" panose="02040503050406030204" pitchFamily="18" charset="0"/>
                        </a:rPr>
                        <m:t>totales</m:t>
                      </m:r>
                    </m:oMath>
                  </m:oMathPara>
                </a14:m>
                <a:endParaRPr lang="es-ES" sz="2400" dirty="0"/>
              </a:p>
            </p:txBody>
          </p:sp>
        </mc:Choice>
        <mc:Fallback>
          <p:sp>
            <p:nvSpPr>
              <p:cNvPr id="12" name="Cuadro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947" y="1348245"/>
                <a:ext cx="4843249" cy="369332"/>
              </a:xfrm>
              <a:prstGeom prst="rect">
                <a:avLst/>
              </a:prstGeom>
              <a:blipFill>
                <a:blip r:embed="rId2"/>
                <a:stretch>
                  <a:fillRect l="-1134" r="-1134" b="-2950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869" y="2105315"/>
            <a:ext cx="3771658" cy="305356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965" y="2115777"/>
            <a:ext cx="3758735" cy="304310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36" y="2168159"/>
            <a:ext cx="3694034" cy="2990722"/>
          </a:xfrm>
          <a:prstGeom prst="rect">
            <a:avLst/>
          </a:prstGeom>
        </p:spPr>
      </p:pic>
      <p:sp>
        <p:nvSpPr>
          <p:cNvPr id="9" name="Multiplicar 8"/>
          <p:cNvSpPr/>
          <p:nvPr/>
        </p:nvSpPr>
        <p:spPr>
          <a:xfrm>
            <a:off x="1421395" y="2399168"/>
            <a:ext cx="2136617" cy="2263367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Multiplicar 15"/>
          <p:cNvSpPr/>
          <p:nvPr/>
        </p:nvSpPr>
        <p:spPr>
          <a:xfrm>
            <a:off x="5285716" y="2399167"/>
            <a:ext cx="2136617" cy="2263367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Multiplicar 16"/>
          <p:cNvSpPr/>
          <p:nvPr/>
        </p:nvSpPr>
        <p:spPr>
          <a:xfrm>
            <a:off x="9133439" y="2399167"/>
            <a:ext cx="2136617" cy="2263367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uadroTexto 17"/>
              <p:cNvSpPr txBox="1"/>
              <p:nvPr/>
            </p:nvSpPr>
            <p:spPr>
              <a:xfrm>
                <a:off x="7595857" y="1187918"/>
                <a:ext cx="3934367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4000" b="1" i="0" smtClean="0">
                          <a:latin typeface="Cambria Math" panose="02040503050406030204" pitchFamily="18" charset="0"/>
                        </a:rPr>
                        <m:t>𝐍𝐨</m:t>
                      </m:r>
                      <m:r>
                        <a:rPr lang="es-ES" sz="4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4000" b="1" i="0" smtClean="0">
                          <a:latin typeface="Cambria Math" panose="02040503050406030204" pitchFamily="18" charset="0"/>
                        </a:rPr>
                        <m:t>𝐟𝐮𝐧𝐜𝐢𝐨𝐧𝐚</m:t>
                      </m:r>
                    </m:oMath>
                  </m:oMathPara>
                </a14:m>
                <a:endParaRPr lang="es-ES" sz="4000" b="1" dirty="0"/>
              </a:p>
            </p:txBody>
          </p:sp>
        </mc:Choice>
        <mc:Fallback>
          <p:sp>
            <p:nvSpPr>
              <p:cNvPr id="18" name="Cuadro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5857" y="1187918"/>
                <a:ext cx="3934367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052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848889" y="78484"/>
            <a:ext cx="9676171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Influencia del Crossover Uniforme</a:t>
            </a:r>
            <a:endParaRPr lang="es-ES" b="1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848890" y="1123278"/>
            <a:ext cx="8662092" cy="92463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defTabSz="914400"/>
            <a:endParaRPr lang="es-ES" sz="2400" dirty="0">
              <a:latin typeface="Cambria Math" panose="02040503050406030204" pitchFamily="18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/>
              <p:cNvSpPr txBox="1"/>
              <p:nvPr/>
            </p:nvSpPr>
            <p:spPr>
              <a:xfrm>
                <a:off x="1927001" y="954223"/>
                <a:ext cx="4843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0" smtClean="0">
                          <a:latin typeface="Cambria Math" panose="02040503050406030204" pitchFamily="18" charset="0"/>
                        </a:rPr>
                        <m:t>100 </m:t>
                      </m:r>
                      <m:r>
                        <m:rPr>
                          <m:sty m:val="p"/>
                        </m:rPr>
                        <a:rPr lang="es-ES" sz="2400" b="0" i="0" smtClean="0">
                          <a:latin typeface="Cambria Math" panose="02040503050406030204" pitchFamily="18" charset="0"/>
                        </a:rPr>
                        <m:t>individuos</m:t>
                      </m:r>
                      <m:r>
                        <a:rPr lang="es-ES" sz="2400" b="0" i="0" smtClean="0">
                          <a:latin typeface="Cambria Math" panose="02040503050406030204" pitchFamily="18" charset="0"/>
                        </a:rPr>
                        <m:t>−200 </m:t>
                      </m:r>
                      <m:r>
                        <m:rPr>
                          <m:sty m:val="p"/>
                        </m:rPr>
                        <a:rPr lang="es-ES" sz="2400" b="0" i="0" smtClean="0">
                          <a:latin typeface="Cambria Math" panose="02040503050406030204" pitchFamily="18" charset="0"/>
                        </a:rPr>
                        <m:t>puntos</m:t>
                      </m:r>
                      <m:r>
                        <a:rPr lang="es-E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400" b="0" i="0" smtClean="0">
                          <a:latin typeface="Cambria Math" panose="02040503050406030204" pitchFamily="18" charset="0"/>
                        </a:rPr>
                        <m:t>totales</m:t>
                      </m:r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12" name="Cuadro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001" y="954223"/>
                <a:ext cx="4843249" cy="369332"/>
              </a:xfrm>
              <a:prstGeom prst="rect">
                <a:avLst/>
              </a:prstGeom>
              <a:blipFill>
                <a:blip r:embed="rId2"/>
                <a:stretch>
                  <a:fillRect l="-1006" r="-1006" b="-31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uadroTexto 12"/>
              <p:cNvSpPr txBox="1"/>
              <p:nvPr/>
            </p:nvSpPr>
            <p:spPr>
              <a:xfrm>
                <a:off x="9276903" y="5339353"/>
                <a:ext cx="18281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𝑃𝑐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𝑟𝑒𝑎𝑙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sz="2400" dirty="0" smtClean="0"/>
                  <a:t>0.35</a:t>
                </a:r>
                <a:endParaRPr lang="es-ES" sz="2400" dirty="0"/>
              </a:p>
            </p:txBody>
          </p:sp>
        </mc:Choice>
        <mc:Fallback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6903" y="5339353"/>
                <a:ext cx="1828193" cy="369332"/>
              </a:xfrm>
              <a:prstGeom prst="rect">
                <a:avLst/>
              </a:prstGeom>
              <a:blipFill>
                <a:blip r:embed="rId3"/>
                <a:stretch>
                  <a:fillRect l="-6000" t="-26667" r="-9000" b="-5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uadroTexto 13"/>
              <p:cNvSpPr txBox="1"/>
              <p:nvPr/>
            </p:nvSpPr>
            <p:spPr>
              <a:xfrm>
                <a:off x="5357176" y="5327518"/>
                <a:ext cx="18378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𝑃𝑐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𝑟𝑒𝑎𝑙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sz="2400" dirty="0" smtClean="0"/>
                  <a:t>0.18</a:t>
                </a:r>
                <a:endParaRPr lang="es-ES" sz="2400" dirty="0"/>
              </a:p>
            </p:txBody>
          </p:sp>
        </mc:Choice>
        <mc:Fallback>
          <p:sp>
            <p:nvSpPr>
              <p:cNvPr id="14" name="Cuadro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176" y="5327518"/>
                <a:ext cx="1837811" cy="369332"/>
              </a:xfrm>
              <a:prstGeom prst="rect">
                <a:avLst/>
              </a:prstGeom>
              <a:blipFill>
                <a:blip r:embed="rId4"/>
                <a:stretch>
                  <a:fillRect l="-5980" t="-26230" r="-8970" b="-4754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uadroTexto 14"/>
              <p:cNvSpPr txBox="1"/>
              <p:nvPr/>
            </p:nvSpPr>
            <p:spPr>
              <a:xfrm>
                <a:off x="1486980" y="5327518"/>
                <a:ext cx="18586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𝑃𝑐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𝑟𝑒𝑎𝑙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sz="2400" dirty="0" smtClean="0"/>
                  <a:t>0.04</a:t>
                </a:r>
                <a:endParaRPr lang="es-ES" sz="2400" dirty="0"/>
              </a:p>
            </p:txBody>
          </p:sp>
        </mc:Choice>
        <mc:Fallback>
          <p:sp>
            <p:nvSpPr>
              <p:cNvPr id="15" name="Cuadro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980" y="5327518"/>
                <a:ext cx="1858650" cy="369332"/>
              </a:xfrm>
              <a:prstGeom prst="rect">
                <a:avLst/>
              </a:prstGeom>
              <a:blipFill>
                <a:blip r:embed="rId5"/>
                <a:stretch>
                  <a:fillRect l="-5902" t="-26230" r="-8852" b="-4754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9141" y="1980802"/>
            <a:ext cx="4133746" cy="334671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1967" y="1919980"/>
            <a:ext cx="4233978" cy="342786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57" y="1878859"/>
            <a:ext cx="4280168" cy="346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48889" y="78484"/>
            <a:ext cx="8390579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Exploración de los escenarios</a:t>
            </a:r>
            <a:endParaRPr lang="es-ES" b="1" dirty="0"/>
          </a:p>
        </p:txBody>
      </p:sp>
      <p:sp>
        <p:nvSpPr>
          <p:cNvPr id="4" name="Rectángulo 3"/>
          <p:cNvSpPr/>
          <p:nvPr/>
        </p:nvSpPr>
        <p:spPr>
          <a:xfrm>
            <a:off x="1848889" y="1197087"/>
            <a:ext cx="6398818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/>
              <a:t>Clase: </a:t>
            </a:r>
            <a:r>
              <a:rPr lang="es-ES" sz="2000" dirty="0" smtClean="0"/>
              <a:t>Guerrero</a:t>
            </a:r>
            <a:endParaRPr lang="es-E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/>
              <a:t>Población: </a:t>
            </a:r>
            <a:r>
              <a:rPr lang="es-ES" sz="2000" dirty="0" smtClean="0"/>
              <a:t>200 individuos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/>
              <a:t>Generaciones: 2000</a:t>
            </a:r>
            <a:endParaRPr lang="es-E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/>
              <a:t>Tasa de selección 1: </a:t>
            </a:r>
            <a:r>
              <a:rPr lang="es-ES" sz="2000" dirty="0" smtClean="0"/>
              <a:t>82.5</a:t>
            </a:r>
            <a:r>
              <a:rPr lang="es-ES" sz="2000" dirty="0" smtClean="0"/>
              <a:t> torneo probabilístico 0.8</a:t>
            </a:r>
            <a:endParaRPr lang="es-E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Tasa de selección </a:t>
            </a:r>
            <a:r>
              <a:rPr lang="es-ES" sz="2000" dirty="0" smtClean="0"/>
              <a:t>2: </a:t>
            </a:r>
            <a:r>
              <a:rPr lang="es-ES" sz="2000" dirty="0"/>
              <a:t>10 torneo probabilístico 0.8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/>
              <a:t>Tasa </a:t>
            </a:r>
            <a:r>
              <a:rPr lang="es-ES" sz="2000" dirty="0"/>
              <a:t>de selección 2: </a:t>
            </a:r>
            <a:r>
              <a:rPr lang="es-ES" sz="2000" dirty="0" smtClean="0"/>
              <a:t>7.5</a:t>
            </a:r>
            <a:r>
              <a:rPr lang="es-ES" sz="2000" dirty="0" smtClean="0"/>
              <a:t> </a:t>
            </a:r>
            <a:r>
              <a:rPr lang="es-ES" sz="2000" dirty="0" smtClean="0"/>
              <a:t>Elite</a:t>
            </a:r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i="1" dirty="0" smtClean="0"/>
              <a:t>Pc= </a:t>
            </a:r>
            <a:r>
              <a:rPr lang="es-ES" sz="2000" dirty="0" smtClean="0"/>
              <a:t>0</a:t>
            </a:r>
            <a:endParaRPr lang="es-E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/>
              <a:t>Pm=0.4 </a:t>
            </a:r>
            <a:r>
              <a:rPr lang="es-ES" sz="2000" dirty="0" err="1" smtClean="0"/>
              <a:t>multi</a:t>
            </a:r>
            <a:r>
              <a:rPr lang="es-ES" sz="2000" dirty="0" smtClean="0"/>
              <a:t> gen</a:t>
            </a:r>
            <a:endParaRPr lang="es-ES" sz="2000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082" y="3070746"/>
            <a:ext cx="4926937" cy="3787254"/>
          </a:xfrm>
          <a:prstGeom prst="rect">
            <a:avLst/>
          </a:prstGeom>
        </p:spPr>
      </p:pic>
      <p:sp>
        <p:nvSpPr>
          <p:cNvPr id="11" name="Multiplicar 10"/>
          <p:cNvSpPr/>
          <p:nvPr/>
        </p:nvSpPr>
        <p:spPr>
          <a:xfrm>
            <a:off x="4572000" y="4380932"/>
            <a:ext cx="1776618" cy="1823801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8247707" y="2604431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Tiempo 5  +/- 1 segundos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281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48889" y="78484"/>
            <a:ext cx="8390579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Exploración de los escenarios</a:t>
            </a:r>
            <a:endParaRPr lang="es-ES" b="1" dirty="0"/>
          </a:p>
        </p:txBody>
      </p:sp>
      <p:sp>
        <p:nvSpPr>
          <p:cNvPr id="4" name="Rectángulo 3"/>
          <p:cNvSpPr/>
          <p:nvPr/>
        </p:nvSpPr>
        <p:spPr>
          <a:xfrm>
            <a:off x="1848889" y="1197087"/>
            <a:ext cx="6398818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/>
              <a:t>Clase: </a:t>
            </a:r>
            <a:r>
              <a:rPr lang="es-ES" sz="2000" dirty="0" smtClean="0"/>
              <a:t>Guerrero</a:t>
            </a:r>
            <a:endParaRPr lang="es-E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/>
              <a:t>Población: </a:t>
            </a:r>
            <a:r>
              <a:rPr lang="es-ES" sz="2000" dirty="0" smtClean="0"/>
              <a:t>150 individuos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/>
              <a:t>Generaciones: 2000</a:t>
            </a:r>
            <a:endParaRPr lang="es-E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/>
              <a:t>Tasa de selección 1: </a:t>
            </a:r>
            <a:r>
              <a:rPr lang="es-ES" sz="2000" dirty="0" smtClean="0"/>
              <a:t>1/3</a:t>
            </a:r>
            <a:r>
              <a:rPr lang="es-ES" sz="2000" dirty="0" smtClean="0"/>
              <a:t> muestreo universal</a:t>
            </a:r>
            <a:endParaRPr lang="es-E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Tasa de selección </a:t>
            </a:r>
            <a:r>
              <a:rPr lang="es-ES" sz="2000" dirty="0" smtClean="0"/>
              <a:t>2: </a:t>
            </a:r>
            <a:r>
              <a:rPr lang="es-ES" sz="2000" dirty="0"/>
              <a:t>1/3</a:t>
            </a:r>
            <a:r>
              <a:rPr lang="es-ES" sz="2000" dirty="0" smtClean="0"/>
              <a:t> </a:t>
            </a:r>
            <a:r>
              <a:rPr lang="es-ES" sz="2000" dirty="0"/>
              <a:t>muestreo universal </a:t>
            </a:r>
            <a:endParaRPr lang="es-E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/>
              <a:t>Tasa </a:t>
            </a:r>
            <a:r>
              <a:rPr lang="es-ES" sz="2000" dirty="0"/>
              <a:t>de selección 2: </a:t>
            </a:r>
            <a:r>
              <a:rPr lang="es-ES" sz="2000" dirty="0"/>
              <a:t>1/3 muestreo universal </a:t>
            </a:r>
            <a:endParaRPr lang="es-E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i="1" dirty="0" smtClean="0"/>
              <a:t>Pc= </a:t>
            </a:r>
            <a:r>
              <a:rPr lang="es-ES" sz="2000" dirty="0" smtClean="0"/>
              <a:t>0</a:t>
            </a:r>
            <a:endParaRPr lang="es-E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/>
              <a:t>Pm=0.4 </a:t>
            </a:r>
            <a:r>
              <a:rPr lang="es-ES" sz="2000" dirty="0" err="1" smtClean="0"/>
              <a:t>multi</a:t>
            </a:r>
            <a:r>
              <a:rPr lang="es-ES" sz="2000" dirty="0" smtClean="0"/>
              <a:t> gen</a:t>
            </a:r>
            <a:endParaRPr lang="es-ES" sz="2000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11" name="Multiplicar 10"/>
          <p:cNvSpPr/>
          <p:nvPr/>
        </p:nvSpPr>
        <p:spPr>
          <a:xfrm>
            <a:off x="4572000" y="4380932"/>
            <a:ext cx="1776618" cy="1823801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8247707" y="2604431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Tiempo 5  +/- 1 segundos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788" y="3384646"/>
            <a:ext cx="4178257" cy="321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4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48889" y="78484"/>
            <a:ext cx="8390579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Exploración de los escenarios</a:t>
            </a:r>
            <a:endParaRPr lang="es-ES" b="1" dirty="0"/>
          </a:p>
        </p:txBody>
      </p:sp>
      <p:sp>
        <p:nvSpPr>
          <p:cNvPr id="4" name="Rectángulo 3"/>
          <p:cNvSpPr/>
          <p:nvPr/>
        </p:nvSpPr>
        <p:spPr>
          <a:xfrm>
            <a:off x="1848889" y="1197087"/>
            <a:ext cx="6398818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/>
              <a:t>Clase: </a:t>
            </a:r>
            <a:r>
              <a:rPr lang="es-ES" sz="2000" dirty="0" smtClean="0"/>
              <a:t>Guerrero</a:t>
            </a:r>
            <a:endParaRPr lang="es-E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/>
              <a:t>Población: </a:t>
            </a:r>
            <a:r>
              <a:rPr lang="es-ES" sz="2000" dirty="0" smtClean="0"/>
              <a:t>150 individuos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/>
              <a:t>Generaciones: 2000</a:t>
            </a:r>
            <a:endParaRPr lang="es-E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/>
              <a:t>Tasa de selección 1: </a:t>
            </a:r>
            <a:r>
              <a:rPr lang="es-ES" sz="2000" dirty="0" smtClean="0"/>
              <a:t>1/3</a:t>
            </a:r>
            <a:r>
              <a:rPr lang="es-ES" sz="2000" dirty="0" smtClean="0"/>
              <a:t> muestreo universal</a:t>
            </a:r>
            <a:endParaRPr lang="es-E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Tasa de selección </a:t>
            </a:r>
            <a:r>
              <a:rPr lang="es-ES" sz="2000" dirty="0" smtClean="0"/>
              <a:t>2: </a:t>
            </a:r>
            <a:r>
              <a:rPr lang="es-ES" sz="2000" dirty="0"/>
              <a:t>1/3</a:t>
            </a:r>
            <a:r>
              <a:rPr lang="es-ES" sz="2000" dirty="0" smtClean="0"/>
              <a:t> </a:t>
            </a:r>
            <a:r>
              <a:rPr lang="es-ES" sz="2000" dirty="0"/>
              <a:t>muestreo universal </a:t>
            </a:r>
            <a:endParaRPr lang="es-E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/>
              <a:t>Tasa </a:t>
            </a:r>
            <a:r>
              <a:rPr lang="es-ES" sz="2000" dirty="0"/>
              <a:t>de selección 2: </a:t>
            </a:r>
            <a:r>
              <a:rPr lang="es-ES" sz="2000" dirty="0"/>
              <a:t>1/3 muestreo universal </a:t>
            </a:r>
            <a:endParaRPr lang="es-E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i="1" dirty="0" smtClean="0"/>
              <a:t>Pc= </a:t>
            </a:r>
            <a:r>
              <a:rPr lang="es-ES" sz="2000" dirty="0" smtClean="0"/>
              <a:t>0</a:t>
            </a:r>
            <a:endParaRPr lang="es-E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/>
              <a:t>Pm=0</a:t>
            </a:r>
            <a:endParaRPr lang="es-ES" sz="2000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11" name="Multiplicar 10"/>
          <p:cNvSpPr/>
          <p:nvPr/>
        </p:nvSpPr>
        <p:spPr>
          <a:xfrm>
            <a:off x="4572000" y="4380932"/>
            <a:ext cx="1776618" cy="1823801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8247707" y="2604431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Tiempo 5  +/- 1 segundos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415" y="3480069"/>
            <a:ext cx="4060984" cy="315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3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48890" y="78484"/>
            <a:ext cx="4561647" cy="924636"/>
          </a:xfrm>
        </p:spPr>
        <p:txBody>
          <a:bodyPr>
            <a:normAutofit fontScale="90000"/>
          </a:bodyPr>
          <a:lstStyle/>
          <a:p>
            <a:pPr algn="l"/>
            <a:r>
              <a:rPr lang="es-ES" b="1" dirty="0" smtClean="0"/>
              <a:t>Optimización directa</a:t>
            </a:r>
            <a:endParaRPr lang="es-ES" b="1" dirty="0"/>
          </a:p>
        </p:txBody>
      </p:sp>
      <p:sp>
        <p:nvSpPr>
          <p:cNvPr id="6" name="Rectángulo 5"/>
          <p:cNvSpPr/>
          <p:nvPr/>
        </p:nvSpPr>
        <p:spPr>
          <a:xfrm>
            <a:off x="1957695" y="1003120"/>
            <a:ext cx="5591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u="sng" dirty="0" smtClean="0"/>
              <a:t>Principio </a:t>
            </a:r>
            <a:r>
              <a:rPr lang="es-ES" sz="2400" u="sng" dirty="0"/>
              <a:t>de la </a:t>
            </a:r>
            <a:r>
              <a:rPr lang="es-ES" sz="2400" u="sng" dirty="0" smtClean="0"/>
              <a:t>combinación </a:t>
            </a:r>
            <a:r>
              <a:rPr lang="es-ES" sz="2400" u="sng" dirty="0"/>
              <a:t>con </a:t>
            </a:r>
            <a:r>
              <a:rPr lang="es-ES" sz="2400" u="sng" dirty="0" smtClean="0"/>
              <a:t>repetición </a:t>
            </a:r>
            <a:endParaRPr lang="es-ES" sz="2400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/>
              <p:cNvSpPr txBox="1"/>
              <p:nvPr/>
            </p:nvSpPr>
            <p:spPr>
              <a:xfrm>
                <a:off x="2097386" y="1571703"/>
                <a:ext cx="3665875" cy="6231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s-E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s-ES" sz="2400" dirty="0" smtClean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!</m:t>
                        </m:r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r>
                  <a:rPr lang="es-ES" sz="2400" dirty="0" smtClean="0"/>
                  <a:t> </a:t>
                </a:r>
                <a:endParaRPr lang="es-ES" sz="2400" dirty="0"/>
              </a:p>
            </p:txBody>
          </p:sp>
        </mc:Choice>
        <mc:Fallback xmlns="">
          <p:sp>
            <p:nvSpPr>
              <p:cNvPr id="9" name="Cuadro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386" y="1571703"/>
                <a:ext cx="3665875" cy="623184"/>
              </a:xfrm>
              <a:prstGeom prst="rect">
                <a:avLst/>
              </a:prstGeom>
              <a:blipFill>
                <a:blip r:embed="rId2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ángulo 17"/>
          <p:cNvSpPr/>
          <p:nvPr/>
        </p:nvSpPr>
        <p:spPr>
          <a:xfrm>
            <a:off x="6279650" y="1653393"/>
            <a:ext cx="48380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Fuente: </a:t>
            </a:r>
            <a:r>
              <a:rPr lang="en-US" sz="1400" dirty="0" err="1" smtClean="0"/>
              <a:t>Miklós</a:t>
            </a:r>
            <a:r>
              <a:rPr lang="en-US" sz="1400" dirty="0"/>
              <a:t>, B. (2006). A walk through </a:t>
            </a:r>
            <a:r>
              <a:rPr lang="en-US" sz="1400" dirty="0" err="1"/>
              <a:t>combinatorics</a:t>
            </a:r>
            <a:r>
              <a:rPr lang="en-US" sz="1400" dirty="0"/>
              <a:t>. World Scientific Publishing Co. Pte. Ltd., Hackensack, NJ.</a:t>
            </a:r>
            <a:endParaRPr lang="es-E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/>
              <p:cNvSpPr txBox="1"/>
              <p:nvPr/>
            </p:nvSpPr>
            <p:spPr>
              <a:xfrm>
                <a:off x="2097386" y="2451811"/>
                <a:ext cx="558467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𝑃𝑢𝑛𝑡𝑜𝑠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𝑇𝑜𝑡𝑎𝑙𝑒𝑠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sz="2400" dirty="0" smtClean="0"/>
                  <a:t> </a:t>
                </a:r>
                <a:endParaRPr lang="es-ES" sz="2400" dirty="0"/>
              </a:p>
            </p:txBody>
          </p:sp>
        </mc:Choice>
        <mc:Fallback xmlns="">
          <p:sp>
            <p:nvSpPr>
              <p:cNvPr id="20" name="Cuadro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386" y="2451811"/>
                <a:ext cx="5584670" cy="369332"/>
              </a:xfrm>
              <a:prstGeom prst="rect">
                <a:avLst/>
              </a:prstGeom>
              <a:blipFill>
                <a:blip r:embed="rId3"/>
                <a:stretch>
                  <a:fillRect l="-1310" b="-1475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ángulo 18"/>
              <p:cNvSpPr/>
              <p:nvPr/>
            </p:nvSpPr>
            <p:spPr>
              <a:xfrm>
                <a:off x="1957694" y="3098142"/>
                <a:ext cx="92645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𝑠𝑖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𝑃𝑢𝑛𝑡𝑜𝑠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𝑜𝑡𝑎𝑙𝑒𝑠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=100⇒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=100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=5⇒</m:t>
                    </m:r>
                  </m:oMath>
                </a14:m>
                <a:r>
                  <a:rPr lang="es-ES" dirty="0" smtClean="0"/>
                  <a:t> Posibles combinaciones de atributos= 394.377</a:t>
                </a:r>
                <a:endParaRPr lang="es-ES" dirty="0"/>
              </a:p>
            </p:txBody>
          </p:sp>
        </mc:Choice>
        <mc:Fallback xmlns="">
          <p:sp>
            <p:nvSpPr>
              <p:cNvPr id="19" name="Rectá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7694" y="3098142"/>
                <a:ext cx="9264587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ángulo 20"/>
              <p:cNvSpPr/>
              <p:nvPr/>
            </p:nvSpPr>
            <p:spPr>
              <a:xfrm>
                <a:off x="1957693" y="4204337"/>
                <a:ext cx="840852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𝑅𝑎𝑛𝑔𝑜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𝐴𝑙𝑡𝑢𝑟𝑎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1,3−2,0</m:t>
                        </m:r>
                      </m:e>
                    </m:d>
                  </m:oMath>
                </a14:m>
                <a:r>
                  <a:rPr lang="es-E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7 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𝑣𝑎𝑙𝑜𝑟𝑒𝑠</m:t>
                    </m:r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21" name="Rectá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7693" y="4204337"/>
                <a:ext cx="8408523" cy="369332"/>
              </a:xfrm>
              <a:prstGeom prst="rect">
                <a:avLst/>
              </a:prstGeom>
              <a:blipFill>
                <a:blip r:embed="rId5"/>
                <a:stretch>
                  <a:fillRect l="-145" b="-13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ector recto 22"/>
          <p:cNvCxnSpPr/>
          <p:nvPr/>
        </p:nvCxnSpPr>
        <p:spPr>
          <a:xfrm flipV="1">
            <a:off x="3047563" y="3978156"/>
            <a:ext cx="6464174" cy="9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ángulo 24"/>
              <p:cNvSpPr/>
              <p:nvPr/>
            </p:nvSpPr>
            <p:spPr>
              <a:xfrm>
                <a:off x="1957692" y="3558006"/>
                <a:ext cx="1002909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</a:rPr>
                      <m:t>𝑠𝑖</m:t>
                    </m:r>
                    <m:r>
                      <a:rPr lang="es-E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𝑃𝑢𝑛𝑡𝑜𝑠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𝑇𝑜𝑡𝑎𝑙𝑒𝑠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=100⇒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=200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=5⇒</m:t>
                    </m:r>
                  </m:oMath>
                </a14:m>
                <a:r>
                  <a:rPr lang="es-ES" dirty="0"/>
                  <a:t> Posibles </a:t>
                </a:r>
                <a:r>
                  <a:rPr lang="es-ES" dirty="0" smtClean="0"/>
                  <a:t>combinaciones </a:t>
                </a:r>
                <a:r>
                  <a:rPr lang="es-ES" dirty="0"/>
                  <a:t>de atributos </a:t>
                </a:r>
                <a:r>
                  <a:rPr lang="es-ES" dirty="0" smtClean="0"/>
                  <a:t>= 69.588.451</a:t>
                </a:r>
                <a:endParaRPr lang="es-ES" dirty="0"/>
              </a:p>
            </p:txBody>
          </p:sp>
        </mc:Choice>
        <mc:Fallback>
          <p:sp>
            <p:nvSpPr>
              <p:cNvPr id="25" name="Rectángu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7692" y="3558006"/>
                <a:ext cx="10029094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ángulo 25"/>
              <p:cNvSpPr/>
              <p:nvPr/>
            </p:nvSpPr>
            <p:spPr>
              <a:xfrm>
                <a:off x="1957692" y="4715019"/>
                <a:ext cx="9893294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𝑃𝑎𝑟𝑎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𝑃𝑢𝑛𝑡𝑜𝑠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𝑇𝑜𝑡𝑎𝑙𝑒𝑠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es-ES" dirty="0" smtClean="0"/>
                  <a:t> se tiene 2.760.639  combinaciones de Altura y atributos</a:t>
                </a:r>
                <a:endParaRPr lang="es-ES" dirty="0"/>
              </a:p>
              <a:p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𝑃𝑎𝑟𝑎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𝑃𝑢𝑛𝑡𝑜𝑠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𝑇𝑜𝑡𝑎𝑙𝑒𝑠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=200</m:t>
                    </m:r>
                  </m:oMath>
                </a14:m>
                <a:r>
                  <a:rPr lang="es-ES" dirty="0"/>
                  <a:t> se tiene </a:t>
                </a:r>
                <a:r>
                  <a:rPr lang="es-ES" dirty="0" smtClean="0"/>
                  <a:t>487.119.157   </a:t>
                </a:r>
                <a:r>
                  <a:rPr lang="es-ES" dirty="0"/>
                  <a:t>combinaciones de Altura y atributos</a:t>
                </a:r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26" name="Rectángulo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7692" y="4715019"/>
                <a:ext cx="9893294" cy="923330"/>
              </a:xfrm>
              <a:prstGeom prst="rect">
                <a:avLst/>
              </a:prstGeom>
              <a:blipFill>
                <a:blip r:embed="rId7"/>
                <a:stretch>
                  <a:fillRect t="-328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039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b="42042"/>
          <a:stretch/>
        </p:blipFill>
        <p:spPr>
          <a:xfrm>
            <a:off x="3098905" y="0"/>
            <a:ext cx="6382318" cy="108066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800" y="5386894"/>
            <a:ext cx="1895475" cy="371475"/>
          </a:xfrm>
          <a:prstGeom prst="rect">
            <a:avLst/>
          </a:prstGeom>
        </p:spPr>
      </p:pic>
      <p:pic>
        <p:nvPicPr>
          <p:cNvPr id="14" name="Imagen 1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10" y="1366496"/>
            <a:ext cx="8758802" cy="3576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726" y="5247120"/>
            <a:ext cx="5445459" cy="141731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2165" y="5816706"/>
            <a:ext cx="448627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5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48889" y="377249"/>
            <a:ext cx="8390579" cy="924636"/>
          </a:xfrm>
        </p:spPr>
        <p:txBody>
          <a:bodyPr>
            <a:normAutofit fontScale="90000"/>
          </a:bodyPr>
          <a:lstStyle/>
          <a:p>
            <a:pPr algn="l"/>
            <a:r>
              <a:rPr lang="es-ES" b="1" dirty="0" smtClean="0"/>
              <a:t>En el hipotético caso de que funcione el código</a:t>
            </a:r>
            <a:endParaRPr lang="es-ES" b="1" dirty="0"/>
          </a:p>
        </p:txBody>
      </p:sp>
      <p:sp>
        <p:nvSpPr>
          <p:cNvPr id="5" name="Rectángulo 4"/>
          <p:cNvSpPr/>
          <p:nvPr/>
        </p:nvSpPr>
        <p:spPr>
          <a:xfrm>
            <a:off x="1541072" y="2601692"/>
            <a:ext cx="44374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u="sng" dirty="0" smtClean="0"/>
              <a:t>Maldición </a:t>
            </a:r>
            <a:r>
              <a:rPr lang="es-ES" sz="2400" b="1" u="sng" dirty="0"/>
              <a:t>de la </a:t>
            </a:r>
            <a:r>
              <a:rPr lang="es-ES" sz="2400" b="1" u="sng" dirty="0" smtClean="0"/>
              <a:t>dimensionalidad</a:t>
            </a:r>
            <a:endParaRPr lang="es-ES" sz="2400" dirty="0"/>
          </a:p>
        </p:txBody>
      </p:sp>
      <p:sp>
        <p:nvSpPr>
          <p:cNvPr id="6" name="Abrir llave 5"/>
          <p:cNvSpPr/>
          <p:nvPr/>
        </p:nvSpPr>
        <p:spPr>
          <a:xfrm>
            <a:off x="6044178" y="1584355"/>
            <a:ext cx="1071846" cy="2677657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b="1" dirty="0"/>
          </a:p>
        </p:txBody>
      </p:sp>
      <p:sp>
        <p:nvSpPr>
          <p:cNvPr id="9" name="Rectángulo 8"/>
          <p:cNvSpPr/>
          <p:nvPr/>
        </p:nvSpPr>
        <p:spPr>
          <a:xfrm>
            <a:off x="6727198" y="1584356"/>
            <a:ext cx="3619581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b="1" dirty="0" smtClean="0"/>
              <a:t>Tasa 1</a:t>
            </a:r>
          </a:p>
          <a:p>
            <a:r>
              <a:rPr lang="es-ES" sz="1400" b="1" dirty="0" smtClean="0"/>
              <a:t>Tasa 2</a:t>
            </a:r>
          </a:p>
          <a:p>
            <a:r>
              <a:rPr lang="es-ES" sz="1400" b="1" dirty="0" smtClean="0"/>
              <a:t>Individuos </a:t>
            </a:r>
          </a:p>
          <a:p>
            <a:r>
              <a:rPr lang="es-ES" sz="1400" b="1" dirty="0" smtClean="0"/>
              <a:t>Generaciones</a:t>
            </a:r>
          </a:p>
          <a:p>
            <a:r>
              <a:rPr lang="es-ES" sz="1400" b="1" dirty="0" err="1" smtClean="0"/>
              <a:t>Pmut</a:t>
            </a:r>
            <a:endParaRPr lang="es-ES" sz="1400" b="1" dirty="0" smtClean="0"/>
          </a:p>
          <a:p>
            <a:r>
              <a:rPr lang="es-ES" sz="1400" b="1" dirty="0" smtClean="0"/>
              <a:t>Pc</a:t>
            </a:r>
          </a:p>
          <a:p>
            <a:r>
              <a:rPr lang="es-ES" sz="1400" b="1" dirty="0" smtClean="0"/>
              <a:t>Tipo de mutación (gen o </a:t>
            </a:r>
            <a:r>
              <a:rPr lang="es-ES" sz="1400" b="1" dirty="0" err="1" smtClean="0"/>
              <a:t>multigen</a:t>
            </a:r>
            <a:r>
              <a:rPr lang="es-ES" sz="1400" b="1" dirty="0" smtClean="0"/>
              <a:t>)</a:t>
            </a:r>
          </a:p>
          <a:p>
            <a:r>
              <a:rPr lang="es-ES" sz="1400" b="1" dirty="0" smtClean="0"/>
              <a:t>Tipo de crossover</a:t>
            </a:r>
          </a:p>
          <a:p>
            <a:r>
              <a:rPr lang="es-ES" sz="1400" b="1" dirty="0" smtClean="0"/>
              <a:t>Tipo de mutación 2 (uniforme o no uniforme)</a:t>
            </a:r>
          </a:p>
          <a:p>
            <a:r>
              <a:rPr lang="es-ES" sz="1400" b="1" dirty="0" smtClean="0"/>
              <a:t>Tipo de selección tasa 1</a:t>
            </a:r>
          </a:p>
          <a:p>
            <a:r>
              <a:rPr lang="es-ES" sz="1400" b="1" dirty="0" smtClean="0"/>
              <a:t>Tipo de selección tasa 2</a:t>
            </a:r>
          </a:p>
          <a:p>
            <a:r>
              <a:rPr lang="es-ES" sz="1400" b="1" dirty="0" smtClean="0"/>
              <a:t>Tipo de selección tasa 3</a:t>
            </a:r>
            <a:endParaRPr lang="es-ES" sz="1400" dirty="0"/>
          </a:p>
        </p:txBody>
      </p:sp>
      <p:sp>
        <p:nvSpPr>
          <p:cNvPr id="8" name="Rectángulo 7"/>
          <p:cNvSpPr/>
          <p:nvPr/>
        </p:nvSpPr>
        <p:spPr>
          <a:xfrm>
            <a:off x="1579268" y="4873958"/>
            <a:ext cx="29703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u="sng" dirty="0"/>
              <a:t>Exploración Unidimensional</a:t>
            </a:r>
          </a:p>
        </p:txBody>
      </p:sp>
      <p:sp>
        <p:nvSpPr>
          <p:cNvPr id="10" name="Flecha derecha 9"/>
          <p:cNvSpPr/>
          <p:nvPr/>
        </p:nvSpPr>
        <p:spPr>
          <a:xfrm>
            <a:off x="4644428" y="4873958"/>
            <a:ext cx="978408" cy="4404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/>
          <p:cNvSpPr/>
          <p:nvPr/>
        </p:nvSpPr>
        <p:spPr>
          <a:xfrm>
            <a:off x="5784445" y="4909505"/>
            <a:ext cx="1241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0070C0"/>
                </a:solidFill>
              </a:rPr>
              <a:t>Ineficiente</a:t>
            </a:r>
            <a:endParaRPr lang="es-E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84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48889" y="377249"/>
            <a:ext cx="8390579" cy="924636"/>
          </a:xfrm>
        </p:spPr>
        <p:txBody>
          <a:bodyPr>
            <a:normAutofit fontScale="90000"/>
          </a:bodyPr>
          <a:lstStyle/>
          <a:p>
            <a:pPr algn="l"/>
            <a:r>
              <a:rPr lang="es-ES" b="1" dirty="0" smtClean="0"/>
              <a:t>En el hipotético caso de que funcione el código</a:t>
            </a:r>
            <a:endParaRPr lang="es-ES" b="1" dirty="0"/>
          </a:p>
        </p:txBody>
      </p:sp>
      <p:sp>
        <p:nvSpPr>
          <p:cNvPr id="5" name="Rectángulo 4"/>
          <p:cNvSpPr/>
          <p:nvPr/>
        </p:nvSpPr>
        <p:spPr>
          <a:xfrm>
            <a:off x="1579268" y="1823653"/>
            <a:ext cx="921919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 smtClean="0"/>
              <a:t>Se propone una </a:t>
            </a:r>
            <a:r>
              <a:rPr lang="es-ES" sz="2400" b="1" dirty="0" smtClean="0"/>
              <a:t>búsqueda de grilla </a:t>
            </a:r>
            <a:r>
              <a:rPr lang="es-ES" sz="2400" dirty="0" smtClean="0"/>
              <a:t>con una baja cantidad de individuos</a:t>
            </a:r>
          </a:p>
          <a:p>
            <a:r>
              <a:rPr lang="es-ES" sz="2400" dirty="0" smtClean="0"/>
              <a:t>y generaciones</a:t>
            </a:r>
            <a:endParaRPr lang="es-ES" sz="2400" dirty="0"/>
          </a:p>
        </p:txBody>
      </p:sp>
      <p:sp>
        <p:nvSpPr>
          <p:cNvPr id="8" name="Rectángulo 7"/>
          <p:cNvSpPr/>
          <p:nvPr/>
        </p:nvSpPr>
        <p:spPr>
          <a:xfrm>
            <a:off x="1611444" y="2945585"/>
            <a:ext cx="541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u="sng" dirty="0" smtClean="0"/>
              <a:t>Métrica:</a:t>
            </a:r>
            <a:r>
              <a:rPr lang="es-ES" sz="2400" b="1" dirty="0" smtClean="0"/>
              <a:t>  </a:t>
            </a:r>
            <a:r>
              <a:rPr lang="es-ES" sz="2400" dirty="0" smtClean="0"/>
              <a:t>proporción con desempeño&gt;50</a:t>
            </a:r>
            <a:endParaRPr lang="es-ES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6146" y="3386756"/>
            <a:ext cx="3655274" cy="2958469"/>
          </a:xfrm>
          <a:prstGeom prst="rect">
            <a:avLst/>
          </a:prstGeom>
        </p:spPr>
      </p:pic>
      <p:sp>
        <p:nvSpPr>
          <p:cNvPr id="4" name="Rectángulo redondeado 3"/>
          <p:cNvSpPr/>
          <p:nvPr/>
        </p:nvSpPr>
        <p:spPr>
          <a:xfrm>
            <a:off x="7776927" y="3648548"/>
            <a:ext cx="3084905" cy="19917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380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48889" y="377249"/>
            <a:ext cx="8390579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Plataforma utilizada</a:t>
            </a:r>
            <a:endParaRPr lang="es-ES" b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041" y="1955549"/>
            <a:ext cx="3209925" cy="1419225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1848889" y="2327533"/>
            <a:ext cx="37257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dirty="0" smtClean="0"/>
              <a:t>Código realizado en :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316630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67820" y="62192"/>
            <a:ext cx="10183166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Consideraciones hipotéticas para el ejercicio 2</a:t>
            </a:r>
            <a:endParaRPr lang="es-ES" b="1" dirty="0"/>
          </a:p>
        </p:txBody>
      </p:sp>
      <p:sp>
        <p:nvSpPr>
          <p:cNvPr id="5" name="Rectángulo 4"/>
          <p:cNvSpPr/>
          <p:nvPr/>
        </p:nvSpPr>
        <p:spPr>
          <a:xfrm>
            <a:off x="1836048" y="1408984"/>
            <a:ext cx="3693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 smtClean="0"/>
              <a:t>¿La altura es un parámetro?</a:t>
            </a:r>
            <a:endParaRPr lang="es-ES" sz="2400" dirty="0"/>
          </a:p>
        </p:txBody>
      </p:sp>
      <p:sp>
        <p:nvSpPr>
          <p:cNvPr id="8" name="Rectángulo 7"/>
          <p:cNvSpPr/>
          <p:nvPr/>
        </p:nvSpPr>
        <p:spPr>
          <a:xfrm>
            <a:off x="1836048" y="1976918"/>
            <a:ext cx="47400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smtClean="0"/>
              <a:t>-Se evaluaría la optimización para una altura definida</a:t>
            </a:r>
            <a:endParaRPr lang="es-ES" sz="24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50198" t="8977" r="30421" b="11156"/>
          <a:stretch/>
        </p:blipFill>
        <p:spPr>
          <a:xfrm>
            <a:off x="7724489" y="1250862"/>
            <a:ext cx="984945" cy="228310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53168" t="20140" r="3599"/>
          <a:stretch/>
        </p:blipFill>
        <p:spPr>
          <a:xfrm>
            <a:off x="6513410" y="1976918"/>
            <a:ext cx="848241" cy="152646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ángulo 8"/>
          <p:cNvSpPr/>
          <p:nvPr/>
        </p:nvSpPr>
        <p:spPr>
          <a:xfrm>
            <a:off x="1836048" y="3827261"/>
            <a:ext cx="6420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 smtClean="0"/>
              <a:t>¿Cuanto estaría dispuesto una persona a esperar?</a:t>
            </a:r>
            <a:endParaRPr lang="es-ES" sz="2400" dirty="0"/>
          </a:p>
        </p:txBody>
      </p:sp>
      <p:sp>
        <p:nvSpPr>
          <p:cNvPr id="10" name="Rectángulo 9"/>
          <p:cNvSpPr/>
          <p:nvPr/>
        </p:nvSpPr>
        <p:spPr>
          <a:xfrm>
            <a:off x="1836048" y="4400743"/>
            <a:ext cx="98157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smtClean="0"/>
              <a:t>-Como máximo 1 minuto. Se toma como referencia el tiempo </a:t>
            </a:r>
            <a:r>
              <a:rPr lang="es-ES" sz="2400" dirty="0" err="1" smtClean="0"/>
              <a:t>maximo</a:t>
            </a:r>
            <a:r>
              <a:rPr lang="es-ES" sz="2400" dirty="0" smtClean="0"/>
              <a:t> de carga de un juego para </a:t>
            </a:r>
            <a:r>
              <a:rPr lang="es-ES" sz="2400" dirty="0" err="1" smtClean="0"/>
              <a:t>playstation</a:t>
            </a:r>
            <a:r>
              <a:rPr lang="es-ES" sz="2400" dirty="0" smtClean="0"/>
              <a:t> 4. </a:t>
            </a:r>
            <a:endParaRPr lang="es-ES" sz="2400" dirty="0"/>
          </a:p>
        </p:txBody>
      </p:sp>
      <p:sp>
        <p:nvSpPr>
          <p:cNvPr id="11" name="Rectángulo 10"/>
          <p:cNvSpPr/>
          <p:nvPr/>
        </p:nvSpPr>
        <p:spPr>
          <a:xfrm>
            <a:off x="1836048" y="5417515"/>
            <a:ext cx="45079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 smtClean="0"/>
              <a:t>El desempeño por intuición seria:  </a:t>
            </a:r>
            <a:endParaRPr lang="es-ES" sz="2400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9906" y="5538681"/>
            <a:ext cx="3480656" cy="680998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6743929" y="5463681"/>
            <a:ext cx="570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F.O: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370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667820" y="62192"/>
            <a:ext cx="10183166" cy="924636"/>
          </a:xfrm>
        </p:spPr>
        <p:txBody>
          <a:bodyPr>
            <a:normAutofit fontScale="90000"/>
          </a:bodyPr>
          <a:lstStyle/>
          <a:p>
            <a:pPr algn="l"/>
            <a:r>
              <a:rPr lang="es-ES" b="1" dirty="0" smtClean="0"/>
              <a:t>Se soluciona el problema al realizar el directorio</a:t>
            </a:r>
            <a:endParaRPr lang="es-ES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681" y="1079393"/>
            <a:ext cx="3648264" cy="2804359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586338" y="1079393"/>
            <a:ext cx="5620220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/>
              <a:t>Clase: </a:t>
            </a:r>
            <a:r>
              <a:rPr lang="es-ES" sz="2000" dirty="0" smtClean="0"/>
              <a:t>Guerrero</a:t>
            </a:r>
            <a:endParaRPr lang="es-E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/>
              <a:t>Población: </a:t>
            </a:r>
            <a:r>
              <a:rPr lang="es-ES" sz="2000" dirty="0" smtClean="0"/>
              <a:t>100 individuos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/>
              <a:t>Generaciones: 100</a:t>
            </a:r>
            <a:endParaRPr lang="es-E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/>
              <a:t>Tasa de selección 1: </a:t>
            </a:r>
            <a:r>
              <a:rPr lang="es-ES" sz="2000" dirty="0" smtClean="0"/>
              <a:t>30</a:t>
            </a:r>
            <a:r>
              <a:rPr lang="es-ES" sz="2000" dirty="0" smtClean="0"/>
              <a:t> muestreo universal</a:t>
            </a:r>
            <a:endParaRPr lang="es-E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Tasa de selección </a:t>
            </a:r>
            <a:r>
              <a:rPr lang="es-ES" sz="2000" dirty="0" smtClean="0"/>
              <a:t>2: </a:t>
            </a:r>
            <a:r>
              <a:rPr lang="es-ES" sz="2000" dirty="0" smtClean="0"/>
              <a:t>40 </a:t>
            </a:r>
            <a:r>
              <a:rPr lang="es-ES" sz="2000" dirty="0"/>
              <a:t>muestreo universal </a:t>
            </a:r>
            <a:endParaRPr lang="es-E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/>
              <a:t>Tasa </a:t>
            </a:r>
            <a:r>
              <a:rPr lang="es-ES" sz="2000" dirty="0"/>
              <a:t>de selección 2: </a:t>
            </a:r>
            <a:r>
              <a:rPr lang="es-ES" sz="2000" dirty="0" smtClean="0"/>
              <a:t>30 </a:t>
            </a:r>
            <a:r>
              <a:rPr lang="es-ES" sz="2000" dirty="0"/>
              <a:t>muestreo universal </a:t>
            </a:r>
            <a:endParaRPr lang="es-E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i="1" dirty="0" smtClean="0"/>
              <a:t>Pc= 0.1</a:t>
            </a:r>
            <a:endParaRPr lang="es-E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/>
              <a:t>Pm=0.7</a:t>
            </a:r>
            <a:endParaRPr lang="es-ES" sz="2000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681" y="3976317"/>
            <a:ext cx="3680092" cy="2828825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586338" y="3883752"/>
            <a:ext cx="5620220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/>
              <a:t>Clase: </a:t>
            </a:r>
            <a:r>
              <a:rPr lang="es-ES" sz="2000" dirty="0" smtClean="0"/>
              <a:t>Guerrero</a:t>
            </a:r>
            <a:endParaRPr lang="es-E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/>
              <a:t>Población: </a:t>
            </a:r>
            <a:r>
              <a:rPr lang="es-ES" sz="2000" dirty="0" smtClean="0"/>
              <a:t>100 individuos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/>
              <a:t>Generaciones: 100</a:t>
            </a:r>
            <a:endParaRPr lang="es-E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/>
              <a:t>Tasa de selección 1: </a:t>
            </a:r>
            <a:r>
              <a:rPr lang="es-ES" sz="2000" dirty="0" smtClean="0"/>
              <a:t>30</a:t>
            </a:r>
            <a:r>
              <a:rPr lang="es-ES" sz="2000" dirty="0" smtClean="0"/>
              <a:t> muestreo universal</a:t>
            </a:r>
            <a:endParaRPr lang="es-E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Tasa de selección </a:t>
            </a:r>
            <a:r>
              <a:rPr lang="es-ES" sz="2000" dirty="0" smtClean="0"/>
              <a:t>2: </a:t>
            </a:r>
            <a:r>
              <a:rPr lang="es-ES" sz="2000" dirty="0" smtClean="0"/>
              <a:t>40 </a:t>
            </a:r>
            <a:r>
              <a:rPr lang="es-ES" sz="2000" dirty="0"/>
              <a:t>muestreo universal </a:t>
            </a:r>
            <a:endParaRPr lang="es-E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/>
              <a:t>Tasa </a:t>
            </a:r>
            <a:r>
              <a:rPr lang="es-ES" sz="2000" dirty="0"/>
              <a:t>de selección 2: </a:t>
            </a:r>
            <a:r>
              <a:rPr lang="es-ES" sz="2000" dirty="0" smtClean="0"/>
              <a:t>30 </a:t>
            </a:r>
            <a:r>
              <a:rPr lang="es-ES" sz="2000" dirty="0"/>
              <a:t>muestreo </a:t>
            </a:r>
            <a:r>
              <a:rPr lang="es-ES" sz="2000" dirty="0" smtClean="0"/>
              <a:t>elite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i="1" dirty="0" smtClean="0"/>
              <a:t>Pc= 0.1</a:t>
            </a:r>
            <a:endParaRPr lang="es-E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/>
              <a:t>Pm=0.7</a:t>
            </a:r>
            <a:endParaRPr lang="es-ES" sz="2000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011478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667820" y="62192"/>
            <a:ext cx="10183166" cy="924636"/>
          </a:xfrm>
        </p:spPr>
        <p:txBody>
          <a:bodyPr>
            <a:normAutofit fontScale="90000"/>
          </a:bodyPr>
          <a:lstStyle/>
          <a:p>
            <a:pPr algn="l"/>
            <a:r>
              <a:rPr lang="es-ES" b="1" dirty="0" smtClean="0"/>
              <a:t>Se soluciona el problema al realizar el directorio</a:t>
            </a:r>
            <a:endParaRPr lang="es-ES" b="1" dirty="0"/>
          </a:p>
        </p:txBody>
      </p:sp>
      <p:sp>
        <p:nvSpPr>
          <p:cNvPr id="6" name="Rectángulo 5"/>
          <p:cNvSpPr/>
          <p:nvPr/>
        </p:nvSpPr>
        <p:spPr>
          <a:xfrm>
            <a:off x="1586338" y="1079393"/>
            <a:ext cx="5620220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/>
              <a:t>Clase: </a:t>
            </a:r>
            <a:r>
              <a:rPr lang="es-ES" sz="2000" dirty="0" smtClean="0"/>
              <a:t>Guerrero</a:t>
            </a:r>
            <a:endParaRPr lang="es-E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/>
              <a:t>Población: </a:t>
            </a:r>
            <a:r>
              <a:rPr lang="es-ES" sz="2000" dirty="0" smtClean="0"/>
              <a:t>100 individuos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/>
              <a:t>Generaciones: 100</a:t>
            </a:r>
            <a:endParaRPr lang="es-E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/>
              <a:t>Tasa de selección 1: </a:t>
            </a:r>
            <a:r>
              <a:rPr lang="es-ES" sz="2000" dirty="0" smtClean="0"/>
              <a:t>30</a:t>
            </a:r>
            <a:r>
              <a:rPr lang="es-ES" sz="2000" dirty="0" smtClean="0"/>
              <a:t> muestreo universal</a:t>
            </a:r>
            <a:endParaRPr lang="es-E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Tasa de selección </a:t>
            </a:r>
            <a:r>
              <a:rPr lang="es-ES" sz="2000" dirty="0" smtClean="0"/>
              <a:t>2: </a:t>
            </a:r>
            <a:r>
              <a:rPr lang="es-ES" sz="2000" dirty="0" smtClean="0"/>
              <a:t>40 </a:t>
            </a:r>
            <a:r>
              <a:rPr lang="es-ES" sz="2000" dirty="0"/>
              <a:t>muestreo universal </a:t>
            </a:r>
            <a:endParaRPr lang="es-E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/>
              <a:t>Tasa </a:t>
            </a:r>
            <a:r>
              <a:rPr lang="es-ES" sz="2000" dirty="0"/>
              <a:t>de selección 2: </a:t>
            </a:r>
            <a:r>
              <a:rPr lang="es-ES" sz="2000" dirty="0" smtClean="0"/>
              <a:t>30 elite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i="1" dirty="0" smtClean="0"/>
              <a:t>Pc= 0.0</a:t>
            </a:r>
            <a:endParaRPr lang="es-E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/>
              <a:t>Pm=0.0</a:t>
            </a:r>
            <a:endParaRPr lang="es-ES" sz="2000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2895" y="1079393"/>
            <a:ext cx="3680092" cy="28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2758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990601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s-ES" sz="6600" dirty="0" smtClean="0"/>
              <a:t>Gracias por su atención</a:t>
            </a:r>
            <a:endParaRPr lang="es-ES" sz="6600" dirty="0"/>
          </a:p>
        </p:txBody>
      </p:sp>
    </p:spTree>
    <p:extLst>
      <p:ext uri="{BB962C8B-B14F-4D97-AF65-F5344CB8AC3E}">
        <p14:creationId xmlns:p14="http://schemas.microsoft.com/office/powerpoint/2010/main" val="380409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48890" y="78484"/>
            <a:ext cx="4561647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Atributos</a:t>
            </a:r>
            <a:endParaRPr lang="es-ES" b="1" dirty="0"/>
          </a:p>
        </p:txBody>
      </p:sp>
      <p:sp>
        <p:nvSpPr>
          <p:cNvPr id="6" name="Rectángulo 5"/>
          <p:cNvSpPr/>
          <p:nvPr/>
        </p:nvSpPr>
        <p:spPr>
          <a:xfrm>
            <a:off x="1466901" y="2096852"/>
            <a:ext cx="503253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/>
              <a:t>Fuerza: Esfuerzo físico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/>
              <a:t>Destreza: Agilidad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/>
              <a:t>Inteligencia: Hechizos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/>
              <a:t>Vigor: Nivel máximo de vida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/>
              <a:t>Constitución: Resistencia y aguante</a:t>
            </a:r>
            <a:endParaRPr lang="es-ES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8533" t="9242" r="1543" b="20454"/>
          <a:stretch/>
        </p:blipFill>
        <p:spPr>
          <a:xfrm>
            <a:off x="7498641" y="885405"/>
            <a:ext cx="4340600" cy="343825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Rectángulo 4"/>
          <p:cNvSpPr/>
          <p:nvPr/>
        </p:nvSpPr>
        <p:spPr>
          <a:xfrm>
            <a:off x="8166638" y="4453197"/>
            <a:ext cx="30046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 smtClean="0"/>
              <a:t>Referencia: </a:t>
            </a:r>
            <a:r>
              <a:rPr lang="es-ES" sz="1400" dirty="0"/>
              <a:t>Videojuego </a:t>
            </a:r>
            <a:r>
              <a:rPr lang="es-ES" sz="1400" dirty="0" err="1"/>
              <a:t>baldur's</a:t>
            </a:r>
            <a:r>
              <a:rPr lang="es-ES" sz="1400" dirty="0"/>
              <a:t> </a:t>
            </a:r>
            <a:r>
              <a:rPr lang="es-ES" sz="1400" dirty="0" err="1"/>
              <a:t>gate</a:t>
            </a:r>
            <a:r>
              <a:rPr lang="es-ES" sz="1400" dirty="0"/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274013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48890" y="78484"/>
            <a:ext cx="6931216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Propuesta de Mutación</a:t>
            </a:r>
            <a:endParaRPr lang="es-ES" b="1" dirty="0"/>
          </a:p>
        </p:txBody>
      </p:sp>
      <p:sp>
        <p:nvSpPr>
          <p:cNvPr id="5" name="Rectángulo 4"/>
          <p:cNvSpPr/>
          <p:nvPr/>
        </p:nvSpPr>
        <p:spPr>
          <a:xfrm>
            <a:off x="2147985" y="4558629"/>
            <a:ext cx="309940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400" dirty="0" smtClean="0"/>
              <a:t>Referencia</a:t>
            </a:r>
            <a:r>
              <a:rPr lang="es-ES" sz="1400" dirty="0"/>
              <a:t>: https://genotipia.com/genetica_medica_news/mutaciones-patologicas/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22315" r="13924"/>
          <a:stretch/>
        </p:blipFill>
        <p:spPr>
          <a:xfrm>
            <a:off x="2733869" y="1348352"/>
            <a:ext cx="1959430" cy="302185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825" y="1354205"/>
            <a:ext cx="3807984" cy="297868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7071579" y="4570665"/>
            <a:ext cx="294847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400" dirty="0"/>
              <a:t>Referencia: https://linternasybosques.files.wordpress.com/2016/03/mutaciones.png?w=675</a:t>
            </a:r>
          </a:p>
        </p:txBody>
      </p:sp>
      <p:sp>
        <p:nvSpPr>
          <p:cNvPr id="9" name="Flecha derecha 8"/>
          <p:cNvSpPr/>
          <p:nvPr/>
        </p:nvSpPr>
        <p:spPr>
          <a:xfrm>
            <a:off x="8237906" y="2599208"/>
            <a:ext cx="615821" cy="5318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redondeado 9"/>
          <p:cNvSpPr/>
          <p:nvPr/>
        </p:nvSpPr>
        <p:spPr>
          <a:xfrm>
            <a:off x="6410537" y="1287624"/>
            <a:ext cx="4282345" cy="317155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redondeado 10"/>
          <p:cNvSpPr/>
          <p:nvPr/>
        </p:nvSpPr>
        <p:spPr>
          <a:xfrm>
            <a:off x="2415765" y="1287624"/>
            <a:ext cx="2705419" cy="31632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658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1848890" y="2683362"/>
            <a:ext cx="372730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rgbClr val="00B0F0"/>
                </a:solidFill>
              </a:rPr>
              <a:t>+ 1 </a:t>
            </a:r>
            <a:r>
              <a:rPr lang="es-ES" sz="2400" dirty="0" smtClean="0"/>
              <a:t>Fuerza  </a:t>
            </a:r>
            <a:r>
              <a:rPr lang="es-ES" sz="2400" dirty="0" smtClean="0">
                <a:solidFill>
                  <a:srgbClr val="FF0000"/>
                </a:solidFill>
              </a:rPr>
              <a:t>- </a:t>
            </a:r>
            <a:r>
              <a:rPr lang="es-ES" sz="2400" dirty="0">
                <a:solidFill>
                  <a:srgbClr val="FF0000"/>
                </a:solidFill>
              </a:rPr>
              <a:t>1</a:t>
            </a:r>
            <a:r>
              <a:rPr lang="es-ES" sz="2400" dirty="0" smtClean="0"/>
              <a:t> </a:t>
            </a:r>
            <a:r>
              <a:rPr lang="es-ES" sz="2400" dirty="0"/>
              <a:t>Constitución </a:t>
            </a:r>
            <a:endParaRPr lang="es-ES" sz="2400" dirty="0" smtClean="0"/>
          </a:p>
          <a:p>
            <a:r>
              <a:rPr lang="es-ES" sz="2400" b="1" dirty="0" smtClean="0">
                <a:solidFill>
                  <a:srgbClr val="00B0F0"/>
                </a:solidFill>
              </a:rPr>
              <a:t>+ 1 </a:t>
            </a:r>
            <a:r>
              <a:rPr lang="es-ES" sz="2400" dirty="0" smtClean="0"/>
              <a:t>Destreza </a:t>
            </a:r>
            <a:r>
              <a:rPr lang="es-ES" sz="2400" dirty="0" smtClean="0">
                <a:solidFill>
                  <a:srgbClr val="FF0000"/>
                </a:solidFill>
              </a:rPr>
              <a:t> - 1</a:t>
            </a:r>
            <a:r>
              <a:rPr lang="es-ES" sz="2400" dirty="0" smtClean="0"/>
              <a:t> Inteligencia</a:t>
            </a:r>
          </a:p>
          <a:p>
            <a:r>
              <a:rPr lang="es-ES" sz="2400" b="1" dirty="0" smtClean="0">
                <a:solidFill>
                  <a:srgbClr val="00B0F0"/>
                </a:solidFill>
              </a:rPr>
              <a:t>+ </a:t>
            </a:r>
            <a:r>
              <a:rPr lang="es-ES" sz="2400" b="1" dirty="0">
                <a:solidFill>
                  <a:srgbClr val="00B0F0"/>
                </a:solidFill>
              </a:rPr>
              <a:t>1 </a:t>
            </a:r>
            <a:r>
              <a:rPr lang="es-ES" sz="2400" b="1" dirty="0" smtClean="0">
                <a:solidFill>
                  <a:srgbClr val="00B0F0"/>
                </a:solidFill>
              </a:rPr>
              <a:t> </a:t>
            </a:r>
            <a:r>
              <a:rPr lang="es-ES" sz="2400" dirty="0" smtClean="0"/>
              <a:t>Inteligencia </a:t>
            </a:r>
            <a:r>
              <a:rPr lang="es-ES" sz="2400" dirty="0">
                <a:solidFill>
                  <a:srgbClr val="FF0000"/>
                </a:solidFill>
              </a:rPr>
              <a:t>- 1 </a:t>
            </a:r>
            <a:r>
              <a:rPr lang="es-ES" sz="2400" dirty="0"/>
              <a:t>Vigor</a:t>
            </a:r>
            <a:r>
              <a:rPr lang="es-ES" sz="2400" dirty="0" smtClean="0"/>
              <a:t> </a:t>
            </a:r>
          </a:p>
          <a:p>
            <a:r>
              <a:rPr lang="es-ES" sz="2400" b="1" dirty="0">
                <a:solidFill>
                  <a:srgbClr val="00B0F0"/>
                </a:solidFill>
              </a:rPr>
              <a:t>+ 1 </a:t>
            </a:r>
            <a:r>
              <a:rPr lang="es-ES" sz="2400" b="1" dirty="0" smtClean="0">
                <a:solidFill>
                  <a:srgbClr val="00B0F0"/>
                </a:solidFill>
              </a:rPr>
              <a:t> </a:t>
            </a:r>
            <a:r>
              <a:rPr lang="es-ES" sz="2400" dirty="0" smtClean="0"/>
              <a:t>Vigor </a:t>
            </a:r>
            <a:r>
              <a:rPr lang="es-ES" sz="2400" dirty="0" smtClean="0">
                <a:solidFill>
                  <a:srgbClr val="FF0000"/>
                </a:solidFill>
              </a:rPr>
              <a:t>- 1 </a:t>
            </a:r>
            <a:r>
              <a:rPr lang="es-ES" sz="2400" dirty="0"/>
              <a:t>Destreza</a:t>
            </a:r>
            <a:endParaRPr lang="es-ES" sz="2400" dirty="0" smtClean="0"/>
          </a:p>
          <a:p>
            <a:r>
              <a:rPr lang="es-ES" sz="2400" b="1" dirty="0">
                <a:solidFill>
                  <a:srgbClr val="00B0F0"/>
                </a:solidFill>
              </a:rPr>
              <a:t>+ 1 </a:t>
            </a:r>
            <a:r>
              <a:rPr lang="es-ES" sz="2400" b="1" dirty="0" smtClean="0">
                <a:solidFill>
                  <a:srgbClr val="00B0F0"/>
                </a:solidFill>
              </a:rPr>
              <a:t> </a:t>
            </a:r>
            <a:r>
              <a:rPr lang="es-ES" sz="2400" dirty="0" smtClean="0"/>
              <a:t>Constitución </a:t>
            </a:r>
            <a:r>
              <a:rPr lang="es-ES" sz="2400" dirty="0">
                <a:solidFill>
                  <a:srgbClr val="FF0000"/>
                </a:solidFill>
              </a:rPr>
              <a:t>- 1</a:t>
            </a:r>
            <a:r>
              <a:rPr lang="es-ES" sz="2400" dirty="0" smtClean="0"/>
              <a:t> </a:t>
            </a:r>
            <a:r>
              <a:rPr lang="es-ES" sz="2400" dirty="0"/>
              <a:t>Fuerza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1848890" y="1785763"/>
                <a:ext cx="558467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𝑃𝑢𝑛𝑡𝑜𝑠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𝑇𝑜𝑡𝑎𝑙𝑒𝑠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sz="2400" dirty="0" smtClean="0"/>
                  <a:t> </a:t>
                </a:r>
                <a:endParaRPr lang="es-ES" sz="2400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8890" y="1785763"/>
                <a:ext cx="5584670" cy="369332"/>
              </a:xfrm>
              <a:prstGeom prst="rect">
                <a:avLst/>
              </a:prstGeom>
              <a:blipFill>
                <a:blip r:embed="rId2"/>
                <a:stretch>
                  <a:fillRect l="-1310" b="-1311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848890" y="78484"/>
            <a:ext cx="6931216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Propuesta de Mutación</a:t>
            </a:r>
            <a:endParaRPr lang="es-ES" b="1" dirty="0"/>
          </a:p>
        </p:txBody>
      </p:sp>
      <p:sp>
        <p:nvSpPr>
          <p:cNvPr id="2" name="Rectángulo 1"/>
          <p:cNvSpPr/>
          <p:nvPr/>
        </p:nvSpPr>
        <p:spPr>
          <a:xfrm>
            <a:off x="2169814" y="5013418"/>
            <a:ext cx="92013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Janikow</a:t>
            </a:r>
            <a:r>
              <a:rPr lang="en-US" dirty="0"/>
              <a:t>, C. Z., &amp; </a:t>
            </a:r>
            <a:r>
              <a:rPr lang="en-US" dirty="0" err="1"/>
              <a:t>Michalewicz</a:t>
            </a:r>
            <a:r>
              <a:rPr lang="en-US" dirty="0"/>
              <a:t>, Z. (1991). An experimental comparison of binary and floating point representations in genetic algorithms. In ICGA, 1991, 31-36.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4076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848890" y="78484"/>
            <a:ext cx="6931216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Propuesta de </a:t>
            </a:r>
            <a:r>
              <a:rPr lang="es-ES" b="1" dirty="0" smtClean="0"/>
              <a:t>Crossover</a:t>
            </a:r>
            <a:endParaRPr lang="es-ES" b="1" dirty="0"/>
          </a:p>
        </p:txBody>
      </p:sp>
      <p:sp>
        <p:nvSpPr>
          <p:cNvPr id="2" name="Rectángulo 1"/>
          <p:cNvSpPr/>
          <p:nvPr/>
        </p:nvSpPr>
        <p:spPr>
          <a:xfrm>
            <a:off x="1848890" y="1160634"/>
            <a:ext cx="850809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/>
              <a:t>Inestabilidad </a:t>
            </a:r>
            <a:r>
              <a:rPr lang="es-ES" sz="2800" dirty="0" smtClean="0"/>
              <a:t>genómica-&gt; Presencia de </a:t>
            </a:r>
            <a:r>
              <a:rPr lang="pt-BR" sz="2800" dirty="0" err="1"/>
              <a:t>cromosomas</a:t>
            </a:r>
            <a:r>
              <a:rPr lang="pt-BR" sz="2800" dirty="0"/>
              <a:t> rotos, faltantes, reordenados o </a:t>
            </a:r>
            <a:r>
              <a:rPr lang="pt-BR" sz="2800" dirty="0" err="1" smtClean="0"/>
              <a:t>adicionales</a:t>
            </a:r>
            <a:r>
              <a:rPr lang="es-ES" sz="2800" dirty="0"/>
              <a:t>.</a:t>
            </a:r>
          </a:p>
        </p:txBody>
      </p:sp>
      <p:sp>
        <p:nvSpPr>
          <p:cNvPr id="3" name="Rectángulo 2"/>
          <p:cNvSpPr/>
          <p:nvPr/>
        </p:nvSpPr>
        <p:spPr>
          <a:xfrm>
            <a:off x="1848890" y="2766887"/>
            <a:ext cx="98662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600" dirty="0" smtClean="0"/>
              <a:t>Fuente: https</a:t>
            </a:r>
            <a:r>
              <a:rPr lang="es-ES" sz="1600" dirty="0"/>
              <a:t>://www.cancer.gov/espanol/publicaciones/diccionarios/diccionario-cancer/def/inestabilidad-genomica</a:t>
            </a:r>
          </a:p>
        </p:txBody>
      </p:sp>
      <p:sp>
        <p:nvSpPr>
          <p:cNvPr id="7" name="Rectángulo 6"/>
          <p:cNvSpPr/>
          <p:nvPr/>
        </p:nvSpPr>
        <p:spPr>
          <a:xfrm>
            <a:off x="6140874" y="2322569"/>
            <a:ext cx="2914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0070C0"/>
                </a:solidFill>
              </a:rPr>
              <a:t>Presencia de enfermedades</a:t>
            </a:r>
            <a:endParaRPr lang="es-ES" b="1" dirty="0">
              <a:solidFill>
                <a:srgbClr val="0070C0"/>
              </a:solidFill>
            </a:endParaRPr>
          </a:p>
        </p:txBody>
      </p:sp>
      <p:sp>
        <p:nvSpPr>
          <p:cNvPr id="8" name="Flecha doblada 7"/>
          <p:cNvSpPr/>
          <p:nvPr/>
        </p:nvSpPr>
        <p:spPr>
          <a:xfrm flipV="1">
            <a:off x="5328889" y="2189728"/>
            <a:ext cx="727787" cy="50217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1984691" y="4771575"/>
            <a:ext cx="85080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smtClean="0"/>
              <a:t>No se realiza el crossover si Suma &gt; Puntos totales</a:t>
            </a:r>
            <a:endParaRPr lang="es-ES" sz="24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2051388" y="4243659"/>
            <a:ext cx="640239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2400" dirty="0" smtClean="0"/>
              <a:t>La diferencia se resta y se distribuye a los atributos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uadroTexto 10"/>
              <p:cNvSpPr txBox="1"/>
              <p:nvPr/>
            </p:nvSpPr>
            <p:spPr>
              <a:xfrm>
                <a:off x="2051388" y="3634781"/>
                <a:ext cx="72139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𝑠𝑖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s-ES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𝑆𝑢𝑚𝑎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 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𝑃𝑢𝑛𝑡𝑜𝑠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𝑇𝑜𝑡𝑎𝑙𝑒𝑠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sz="2400" dirty="0" smtClean="0"/>
                  <a:t> </a:t>
                </a:r>
                <a:endParaRPr lang="es-ES" sz="2400" dirty="0"/>
              </a:p>
            </p:txBody>
          </p:sp>
        </mc:Choice>
        <mc:Fallback>
          <p:sp>
            <p:nvSpPr>
              <p:cNvPr id="11" name="Cuadro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388" y="3634781"/>
                <a:ext cx="7213963" cy="369332"/>
              </a:xfrm>
              <a:prstGeom prst="rect">
                <a:avLst/>
              </a:prstGeom>
              <a:blipFill>
                <a:blip r:embed="rId2"/>
                <a:stretch>
                  <a:fillRect l="-1522" b="-1475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lecha doblada 13"/>
          <p:cNvSpPr/>
          <p:nvPr/>
        </p:nvSpPr>
        <p:spPr>
          <a:xfrm flipV="1">
            <a:off x="5473010" y="5345044"/>
            <a:ext cx="727787" cy="50217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6238736" y="5485581"/>
            <a:ext cx="2721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0070C0"/>
                </a:solidFill>
              </a:rPr>
              <a:t>Se compensa con Pc altos</a:t>
            </a:r>
            <a:endParaRPr lang="es-E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uadroTexto 12"/>
              <p:cNvSpPr txBox="1"/>
              <p:nvPr/>
            </p:nvSpPr>
            <p:spPr>
              <a:xfrm>
                <a:off x="1784235" y="1499435"/>
                <a:ext cx="9076598" cy="22159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:r>
                  <a:rPr lang="es-ES" sz="2400" b="0" dirty="0" smtClean="0"/>
                  <a:t>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Al</m:t>
                    </m:r>
                    <m:r>
                      <a:rPr lang="es-E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ser</m:t>
                    </m:r>
                    <m:r>
                      <a:rPr lang="es-E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un</m:t>
                    </m:r>
                    <m:r>
                      <a:rPr lang="es-E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s-ES" sz="2400" b="0" i="0" smtClean="0">
                        <a:latin typeface="Cambria Math" panose="02040503050406030204" pitchFamily="18" charset="0"/>
                      </a:rPr>
                      <m:t>é</m:t>
                    </m:r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todo</m:t>
                    </m:r>
                    <m:r>
                      <a:rPr lang="es-E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heuristico</m:t>
                    </m:r>
                    <m:r>
                      <a:rPr lang="es-ES" sz="24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es</m:t>
                    </m:r>
                    <m:r>
                      <a:rPr lang="es-E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conveniente</m:t>
                    </m:r>
                    <m:r>
                      <a:rPr lang="es-E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hacer</m:t>
                    </m:r>
                    <m:r>
                      <a:rPr lang="es-E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varias</m:t>
                    </m:r>
                    <m:r>
                      <a:rPr lang="es-E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sz="2400" b="0" i="0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400" b="0" i="0" smtClean="0">
                          <a:latin typeface="Cambria Math" panose="02040503050406030204" pitchFamily="18" charset="0"/>
                        </a:rPr>
                        <m:t>corridas</m:t>
                      </m:r>
                      <m:r>
                        <a:rPr lang="es-E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400" b="0" i="0" smtClean="0">
                          <a:latin typeface="Cambria Math" panose="02040503050406030204" pitchFamily="18" charset="0"/>
                        </a:rPr>
                        <m:t>dentro</m:t>
                      </m:r>
                      <m:r>
                        <a:rPr lang="es-E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400" b="0" i="0" smtClean="0">
                          <a:latin typeface="Cambria Math" panose="02040503050406030204" pitchFamily="18" charset="0"/>
                        </a:rPr>
                        <m:t>del</m:t>
                      </m:r>
                      <m:r>
                        <a:rPr lang="es-E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400" b="0" i="0" smtClean="0">
                          <a:latin typeface="Cambria Math" panose="02040503050406030204" pitchFamily="18" charset="0"/>
                        </a:rPr>
                        <m:t>tiempo</m:t>
                      </m:r>
                      <m:r>
                        <a:rPr lang="es-E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400" b="0" i="0" smtClean="0">
                          <a:latin typeface="Cambria Math" panose="02040503050406030204" pitchFamily="18" charset="0"/>
                        </a:rPr>
                        <m:t>disponible</m:t>
                      </m:r>
                    </m:oMath>
                  </m:oMathPara>
                </a14:m>
                <a:endParaRPr lang="es-ES" sz="2400" dirty="0" smtClean="0"/>
              </a:p>
              <a:p>
                <a:pPr/>
                <a:endParaRPr lang="es-ES" sz="2400" dirty="0"/>
              </a:p>
              <a:p>
                <a:pPr/>
                <a:r>
                  <a:rPr lang="es-ES" sz="2400" dirty="0" smtClean="0"/>
                  <a:t>-Si se recomienda a un amigo, existirá una tolerancia a la espera.</a:t>
                </a:r>
              </a:p>
              <a:p>
                <a:pPr/>
                <a:endParaRPr lang="es-ES" sz="2400" dirty="0"/>
              </a:p>
              <a:p>
                <a:pPr/>
                <a:endParaRPr lang="es-ES" sz="2400" dirty="0"/>
              </a:p>
            </p:txBody>
          </p:sp>
        </mc:Choice>
        <mc:Fallback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235" y="1499435"/>
                <a:ext cx="9076598" cy="2215991"/>
              </a:xfrm>
              <a:prstGeom prst="rect">
                <a:avLst/>
              </a:prstGeom>
              <a:blipFill>
                <a:blip r:embed="rId2"/>
                <a:stretch>
                  <a:fillRect l="-2082" t="-440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848890" y="78484"/>
            <a:ext cx="6931216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Propuesta de tiempo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66482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1784235" y="1499435"/>
                <a:ext cx="58097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400" b="0" i="0" smtClean="0">
                          <a:latin typeface="Cambria Math" panose="02040503050406030204" pitchFamily="18" charset="0"/>
                        </a:rPr>
                        <m:t>Mejora</m:t>
                      </m:r>
                      <m:r>
                        <a:rPr lang="es-E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400" b="0" i="0" smtClean="0">
                          <a:latin typeface="Cambria Math" panose="02040503050406030204" pitchFamily="18" charset="0"/>
                        </a:rPr>
                        <m:t>del</m:t>
                      </m:r>
                      <m:r>
                        <a:rPr lang="es-E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400" b="0" i="0" smtClean="0">
                          <a:latin typeface="Cambria Math" panose="02040503050406030204" pitchFamily="18" charset="0"/>
                        </a:rPr>
                        <m:t>desempe</m:t>
                      </m:r>
                      <m:r>
                        <a:rPr lang="es-ES" sz="2400" b="0" i="0" smtClean="0">
                          <a:latin typeface="Cambria Math" panose="02040503050406030204" pitchFamily="18" charset="0"/>
                        </a:rPr>
                        <m:t>ñ</m:t>
                      </m:r>
                      <m:r>
                        <m:rPr>
                          <m:sty m:val="p"/>
                        </m:rPr>
                        <a:rPr lang="es-ES" sz="2400" b="0" i="0" smtClean="0"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s-ES" sz="2400" b="0" i="0" smtClean="0">
                          <a:latin typeface="Cambria Math" panose="02040503050406030204" pitchFamily="18" charset="0"/>
                        </a:rPr>
                        <m:t> → ¿</m:t>
                      </m:r>
                      <m:r>
                        <m:rPr>
                          <m:sty m:val="p"/>
                        </m:rPr>
                        <a:rPr lang="es-ES" sz="2400" b="0" i="0" smtClean="0">
                          <a:latin typeface="Cambria Math" panose="02040503050406030204" pitchFamily="18" charset="0"/>
                        </a:rPr>
                        <m:t>Respecto</m:t>
                      </m:r>
                      <m:r>
                        <a:rPr lang="es-E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400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s-E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400" b="0" i="0" smtClean="0">
                          <a:latin typeface="Cambria Math" panose="02040503050406030204" pitchFamily="18" charset="0"/>
                        </a:rPr>
                        <m:t>qu</m:t>
                      </m:r>
                      <m:r>
                        <a:rPr lang="es-ES" sz="2400" b="0" i="0" smtClean="0">
                          <a:latin typeface="Cambria Math" panose="02040503050406030204" pitchFamily="18" charset="0"/>
                        </a:rPr>
                        <m:t>é?</m:t>
                      </m:r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235" y="1499435"/>
                <a:ext cx="5809796" cy="369332"/>
              </a:xfrm>
              <a:prstGeom prst="rect">
                <a:avLst/>
              </a:prstGeom>
              <a:blipFill>
                <a:blip r:embed="rId2"/>
                <a:stretch>
                  <a:fillRect l="-1469" r="-735" b="-3278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848890" y="78484"/>
            <a:ext cx="6931216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Métricas de desempeño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848890" y="2584707"/>
            <a:ext cx="6075766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2400" b="0" dirty="0" smtClean="0"/>
              <a:t>Ejemplo:</a:t>
            </a:r>
          </a:p>
          <a:p>
            <a:endParaRPr lang="es-ES" sz="2400" dirty="0" smtClean="0"/>
          </a:p>
          <a:p>
            <a:r>
              <a:rPr lang="es-ES" sz="2400" dirty="0" smtClean="0"/>
              <a:t>-Se aumenta la ganancia de un proyecto un 20%</a:t>
            </a:r>
          </a:p>
          <a:p>
            <a:endParaRPr lang="es-ES" sz="2400" dirty="0" smtClean="0"/>
          </a:p>
          <a:p>
            <a:r>
              <a:rPr lang="es-ES" sz="2400" dirty="0" smtClean="0"/>
              <a:t>-Se aumenta el ingreso de un proyecto un 20%</a:t>
            </a:r>
            <a:endParaRPr lang="es-ES" sz="2400" dirty="0"/>
          </a:p>
        </p:txBody>
      </p:sp>
      <p:sp>
        <p:nvSpPr>
          <p:cNvPr id="2" name="Rectángulo 1"/>
          <p:cNvSpPr/>
          <p:nvPr/>
        </p:nvSpPr>
        <p:spPr>
          <a:xfrm>
            <a:off x="8030936" y="3184870"/>
            <a:ext cx="21085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0070C0"/>
                </a:solidFill>
              </a:rPr>
              <a:t>Puede valer cero</a:t>
            </a:r>
          </a:p>
          <a:p>
            <a:r>
              <a:rPr lang="es-ES" b="1" dirty="0" smtClean="0">
                <a:solidFill>
                  <a:srgbClr val="0070C0"/>
                </a:solidFill>
              </a:rPr>
              <a:t>Refleja el beneficio </a:t>
            </a:r>
            <a:endParaRPr lang="es-ES" b="1" dirty="0">
              <a:solidFill>
                <a:srgbClr val="0070C0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8030936" y="3946870"/>
            <a:ext cx="39565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rgbClr val="0070C0"/>
                </a:solidFill>
              </a:rPr>
              <a:t>Tiene un piso (los costos)</a:t>
            </a:r>
          </a:p>
          <a:p>
            <a:r>
              <a:rPr lang="es-ES" b="1" dirty="0" smtClean="0">
                <a:solidFill>
                  <a:srgbClr val="0070C0"/>
                </a:solidFill>
              </a:rPr>
              <a:t>No refleja correctamente el beneficio </a:t>
            </a:r>
            <a:endParaRPr lang="es-E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07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ersonalizado 3">
      <a:dk1>
        <a:sysClr val="windowText" lastClr="000000"/>
      </a:dk1>
      <a:lt1>
        <a:sysClr val="window" lastClr="FFFFFF"/>
      </a:lt1>
      <a:dk2>
        <a:srgbClr val="FFFFFF"/>
      </a:dk2>
      <a:lt2>
        <a:srgbClr val="FFFFFF"/>
      </a:lt2>
      <a:accent1>
        <a:srgbClr val="A1C6E0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A1C6E0"/>
      </a:hlink>
      <a:folHlink>
        <a:srgbClr val="7AF8CC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3689</TotalTime>
  <Words>1283</Words>
  <Application>Microsoft Office PowerPoint</Application>
  <PresentationFormat>Panorámica</PresentationFormat>
  <Paragraphs>242</Paragraphs>
  <Slides>37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2" baseType="lpstr">
      <vt:lpstr>Arial</vt:lpstr>
      <vt:lpstr>Calibri</vt:lpstr>
      <vt:lpstr>Cambria Math</vt:lpstr>
      <vt:lpstr>Corbel</vt:lpstr>
      <vt:lpstr>Parallax</vt:lpstr>
      <vt:lpstr>(20242Q) 72.27 - Sistemas de Inteligencia Artificial - Comisión: S </vt:lpstr>
      <vt:lpstr>Planteo del problema</vt:lpstr>
      <vt:lpstr>Optimización directa</vt:lpstr>
      <vt:lpstr>Atributos</vt:lpstr>
      <vt:lpstr>Propuesta de Mutación</vt:lpstr>
      <vt:lpstr>Propuesta de Mutación</vt:lpstr>
      <vt:lpstr>Propuesta de Crossover</vt:lpstr>
      <vt:lpstr>Propuesta de tiempo</vt:lpstr>
      <vt:lpstr>Métricas de desempeño</vt:lpstr>
      <vt:lpstr>Métricas de desempeño</vt:lpstr>
      <vt:lpstr>Generación cero</vt:lpstr>
      <vt:lpstr>Generación cero</vt:lpstr>
      <vt:lpstr>Diagrama para la generación de la nueva generación</vt:lpstr>
      <vt:lpstr>Influencia de la mutación gen</vt:lpstr>
      <vt:lpstr>Influencia de la mutación multigen</vt:lpstr>
      <vt:lpstr>Influencia de la mutación No Uniforme</vt:lpstr>
      <vt:lpstr>Influencia de la selección</vt:lpstr>
      <vt:lpstr>Influencia de la selección</vt:lpstr>
      <vt:lpstr>Influencia de la selección</vt:lpstr>
      <vt:lpstr>Influencia de la selección</vt:lpstr>
      <vt:lpstr>Influencia del Crossover de un punto</vt:lpstr>
      <vt:lpstr>Influencia del Crossover de dos puntos</vt:lpstr>
      <vt:lpstr>Influencia del Crossover de dos puntos</vt:lpstr>
      <vt:lpstr>Influencia del Crossover de dos puntos redo</vt:lpstr>
      <vt:lpstr>Influencia del Crossover anular</vt:lpstr>
      <vt:lpstr>Influencia del Crossover Uniforme</vt:lpstr>
      <vt:lpstr>Exploración de los escenarios</vt:lpstr>
      <vt:lpstr>Exploración de los escenarios</vt:lpstr>
      <vt:lpstr>Exploración de los escenarios</vt:lpstr>
      <vt:lpstr>Presentación de PowerPoint</vt:lpstr>
      <vt:lpstr>En el hipotético caso de que funcione el código</vt:lpstr>
      <vt:lpstr>En el hipotético caso de que funcione el código</vt:lpstr>
      <vt:lpstr>Plataforma utilizada</vt:lpstr>
      <vt:lpstr>Consideraciones hipotéticas para el ejercicio 2</vt:lpstr>
      <vt:lpstr>Se soluciona el problema al realizar el directorio</vt:lpstr>
      <vt:lpstr>Se soluciona el problema al realizar el directorio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</dc:creator>
  <cp:lastModifiedBy>Jorge</cp:lastModifiedBy>
  <cp:revision>152</cp:revision>
  <dcterms:created xsi:type="dcterms:W3CDTF">2024-08-24T19:53:54Z</dcterms:created>
  <dcterms:modified xsi:type="dcterms:W3CDTF">2024-09-17T17:37:09Z</dcterms:modified>
</cp:coreProperties>
</file>